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12" r:id="rId24"/>
    <p:sldId id="314" r:id="rId25"/>
    <p:sldId id="316" r:id="rId26"/>
    <p:sldId id="318" r:id="rId27"/>
    <p:sldId id="320" r:id="rId28"/>
    <p:sldId id="344" r:id="rId29"/>
    <p:sldId id="323" r:id="rId30"/>
    <p:sldId id="324" r:id="rId31"/>
    <p:sldId id="342" r:id="rId32"/>
    <p:sldId id="325" r:id="rId33"/>
    <p:sldId id="327" r:id="rId34"/>
    <p:sldId id="328" r:id="rId35"/>
    <p:sldId id="330" r:id="rId36"/>
    <p:sldId id="331" r:id="rId37"/>
    <p:sldId id="333" r:id="rId38"/>
    <p:sldId id="334" r:id="rId39"/>
    <p:sldId id="336" r:id="rId40"/>
    <p:sldId id="337" r:id="rId41"/>
    <p:sldId id="339" r:id="rId42"/>
    <p:sldId id="340" r:id="rId43"/>
    <p:sldId id="345"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A4699-83D5-48DB-B96C-B9B29895AD3A}" type="doc">
      <dgm:prSet loTypeId="urn:microsoft.com/office/officeart/2005/8/layout/gear1" loCatId="relationship" qsTypeId="urn:microsoft.com/office/officeart/2005/8/quickstyle/simple1" qsCatId="simple" csTypeId="urn:microsoft.com/office/officeart/2005/8/colors/accent1_2" csCatId="accent1" phldr="1"/>
      <dgm:spPr/>
    </dgm:pt>
    <dgm:pt modelId="{2A0B034E-D2C3-4ECC-B216-EF6BBA46B33E}">
      <dgm:prSet phldrT="[Text]"/>
      <dgm:spPr>
        <a:solidFill>
          <a:srgbClr val="85BD5F"/>
        </a:solidFill>
      </dgm:spPr>
      <dgm:t>
        <a:bodyPr/>
        <a:lstStyle/>
        <a:p>
          <a:r>
            <a:rPr lang="de-DE" dirty="0"/>
            <a:t>Förderstufe </a:t>
          </a:r>
        </a:p>
        <a:p>
          <a:r>
            <a:rPr lang="de-DE" dirty="0"/>
            <a:t>&amp;</a:t>
          </a:r>
        </a:p>
        <a:p>
          <a:r>
            <a:rPr lang="de-DE" dirty="0"/>
            <a:t>Verbundklasse</a:t>
          </a:r>
        </a:p>
      </dgm:t>
    </dgm:pt>
    <dgm:pt modelId="{967C586B-42E5-4763-BC0E-78B8EA220A31}" type="parTrans" cxnId="{B944F6BB-B81A-4596-86EA-2D0CEAD8A373}">
      <dgm:prSet/>
      <dgm:spPr/>
      <dgm:t>
        <a:bodyPr/>
        <a:lstStyle/>
        <a:p>
          <a:endParaRPr lang="de-DE"/>
        </a:p>
      </dgm:t>
    </dgm:pt>
    <dgm:pt modelId="{60F5E15D-0FA8-49E7-8DA8-91858EFEAAE2}" type="sibTrans" cxnId="{B944F6BB-B81A-4596-86EA-2D0CEAD8A373}">
      <dgm:prSet/>
      <dgm:spPr/>
      <dgm:t>
        <a:bodyPr/>
        <a:lstStyle/>
        <a:p>
          <a:endParaRPr lang="de-DE"/>
        </a:p>
      </dgm:t>
    </dgm:pt>
    <dgm:pt modelId="{EDCCB615-28C4-48AB-B607-3AE4FB550159}">
      <dgm:prSet phldrT="[Text]"/>
      <dgm:spPr>
        <a:solidFill>
          <a:srgbClr val="68A141"/>
        </a:solidFill>
      </dgm:spPr>
      <dgm:t>
        <a:bodyPr/>
        <a:lstStyle/>
        <a:p>
          <a:r>
            <a:rPr lang="de-DE"/>
            <a:t>H-Zweig</a:t>
          </a:r>
        </a:p>
      </dgm:t>
    </dgm:pt>
    <dgm:pt modelId="{2A5CEFFC-5BDE-4F7E-B91B-98AC80C0AEC8}" type="parTrans" cxnId="{F67076B6-967A-4DFE-807E-2ADBD453E6D6}">
      <dgm:prSet/>
      <dgm:spPr/>
      <dgm:t>
        <a:bodyPr/>
        <a:lstStyle/>
        <a:p>
          <a:endParaRPr lang="de-DE"/>
        </a:p>
      </dgm:t>
    </dgm:pt>
    <dgm:pt modelId="{D508AD46-2667-4728-8F00-BF3F3015412E}" type="sibTrans" cxnId="{F67076B6-967A-4DFE-807E-2ADBD453E6D6}">
      <dgm:prSet/>
      <dgm:spPr/>
      <dgm:t>
        <a:bodyPr/>
        <a:lstStyle/>
        <a:p>
          <a:endParaRPr lang="de-DE"/>
        </a:p>
      </dgm:t>
    </dgm:pt>
    <dgm:pt modelId="{3601A95E-FC77-4B44-B96C-129AFEFCD55A}">
      <dgm:prSet phldrT="[Text]"/>
      <dgm:spPr>
        <a:solidFill>
          <a:srgbClr val="558335"/>
        </a:solidFill>
      </dgm:spPr>
      <dgm:t>
        <a:bodyPr/>
        <a:lstStyle/>
        <a:p>
          <a:r>
            <a:rPr lang="de-DE"/>
            <a:t>R-Zweig</a:t>
          </a:r>
        </a:p>
      </dgm:t>
    </dgm:pt>
    <dgm:pt modelId="{D0F3F05F-903F-4576-B7C0-06C0535FFC9C}" type="parTrans" cxnId="{6626D8ED-09CE-4111-B296-DA1F5541557E}">
      <dgm:prSet/>
      <dgm:spPr/>
      <dgm:t>
        <a:bodyPr/>
        <a:lstStyle/>
        <a:p>
          <a:endParaRPr lang="de-DE"/>
        </a:p>
      </dgm:t>
    </dgm:pt>
    <dgm:pt modelId="{832DDA45-4C84-49E0-A9AA-FF8F5B7C4ACC}" type="sibTrans" cxnId="{6626D8ED-09CE-4111-B296-DA1F5541557E}">
      <dgm:prSet/>
      <dgm:spPr/>
      <dgm:t>
        <a:bodyPr/>
        <a:lstStyle/>
        <a:p>
          <a:endParaRPr lang="de-DE"/>
        </a:p>
      </dgm:t>
    </dgm:pt>
    <dgm:pt modelId="{14170CC0-65B2-453A-B693-AEE703184943}" type="pres">
      <dgm:prSet presAssocID="{57BA4699-83D5-48DB-B96C-B9B29895AD3A}" presName="composite" presStyleCnt="0">
        <dgm:presLayoutVars>
          <dgm:chMax val="3"/>
          <dgm:animLvl val="lvl"/>
          <dgm:resizeHandles val="exact"/>
        </dgm:presLayoutVars>
      </dgm:prSet>
      <dgm:spPr/>
    </dgm:pt>
    <dgm:pt modelId="{C2333315-E2E2-4CF7-80BA-A44B4558A290}" type="pres">
      <dgm:prSet presAssocID="{2A0B034E-D2C3-4ECC-B216-EF6BBA46B33E}" presName="gear1" presStyleLbl="node1" presStyleIdx="0" presStyleCnt="3" custLinFactNeighborX="-11666" custLinFactNeighborY="-4257">
        <dgm:presLayoutVars>
          <dgm:chMax val="1"/>
          <dgm:bulletEnabled val="1"/>
        </dgm:presLayoutVars>
      </dgm:prSet>
      <dgm:spPr/>
      <dgm:t>
        <a:bodyPr/>
        <a:lstStyle/>
        <a:p>
          <a:endParaRPr lang="de-DE"/>
        </a:p>
      </dgm:t>
    </dgm:pt>
    <dgm:pt modelId="{0006CA2D-7799-4217-93CF-7BBE782F05B0}" type="pres">
      <dgm:prSet presAssocID="{2A0B034E-D2C3-4ECC-B216-EF6BBA46B33E}" presName="gear1srcNode" presStyleLbl="node1" presStyleIdx="0" presStyleCnt="3"/>
      <dgm:spPr/>
      <dgm:t>
        <a:bodyPr/>
        <a:lstStyle/>
        <a:p>
          <a:endParaRPr lang="de-DE"/>
        </a:p>
      </dgm:t>
    </dgm:pt>
    <dgm:pt modelId="{DBD91132-68B8-45E4-B3CD-C5E0BE51B3E4}" type="pres">
      <dgm:prSet presAssocID="{2A0B034E-D2C3-4ECC-B216-EF6BBA46B33E}" presName="gear1dstNode" presStyleLbl="node1" presStyleIdx="0" presStyleCnt="3"/>
      <dgm:spPr/>
      <dgm:t>
        <a:bodyPr/>
        <a:lstStyle/>
        <a:p>
          <a:endParaRPr lang="de-DE"/>
        </a:p>
      </dgm:t>
    </dgm:pt>
    <dgm:pt modelId="{8EE79938-9340-4886-8B20-397482538415}" type="pres">
      <dgm:prSet presAssocID="{EDCCB615-28C4-48AB-B607-3AE4FB550159}" presName="gear2" presStyleLbl="node1" presStyleIdx="1" presStyleCnt="3" custLinFactNeighborX="-16154" custLinFactNeighborY="-5000">
        <dgm:presLayoutVars>
          <dgm:chMax val="1"/>
          <dgm:bulletEnabled val="1"/>
        </dgm:presLayoutVars>
      </dgm:prSet>
      <dgm:spPr/>
      <dgm:t>
        <a:bodyPr/>
        <a:lstStyle/>
        <a:p>
          <a:endParaRPr lang="de-DE"/>
        </a:p>
      </dgm:t>
    </dgm:pt>
    <dgm:pt modelId="{5CF9C342-CC2A-448D-98B1-204FE625D682}" type="pres">
      <dgm:prSet presAssocID="{EDCCB615-28C4-48AB-B607-3AE4FB550159}" presName="gear2srcNode" presStyleLbl="node1" presStyleIdx="1" presStyleCnt="3"/>
      <dgm:spPr/>
      <dgm:t>
        <a:bodyPr/>
        <a:lstStyle/>
        <a:p>
          <a:endParaRPr lang="de-DE"/>
        </a:p>
      </dgm:t>
    </dgm:pt>
    <dgm:pt modelId="{54A5AD19-7C9D-4354-9D2A-9C04B70E6AB4}" type="pres">
      <dgm:prSet presAssocID="{EDCCB615-28C4-48AB-B607-3AE4FB550159}" presName="gear2dstNode" presStyleLbl="node1" presStyleIdx="1" presStyleCnt="3"/>
      <dgm:spPr/>
      <dgm:t>
        <a:bodyPr/>
        <a:lstStyle/>
        <a:p>
          <a:endParaRPr lang="de-DE"/>
        </a:p>
      </dgm:t>
    </dgm:pt>
    <dgm:pt modelId="{09DAEE7F-9AF5-4A86-89F9-721D1B184467}" type="pres">
      <dgm:prSet presAssocID="{3601A95E-FC77-4B44-B96C-129AFEFCD55A}" presName="gear3" presStyleLbl="node1" presStyleIdx="2" presStyleCnt="3" custLinFactNeighborX="-7020" custLinFactNeighborY="-961"/>
      <dgm:spPr/>
      <dgm:t>
        <a:bodyPr/>
        <a:lstStyle/>
        <a:p>
          <a:endParaRPr lang="de-DE"/>
        </a:p>
      </dgm:t>
    </dgm:pt>
    <dgm:pt modelId="{B7196EBD-0DDE-412F-A0FB-7B3E8FFCB238}" type="pres">
      <dgm:prSet presAssocID="{3601A95E-FC77-4B44-B96C-129AFEFCD55A}" presName="gear3tx" presStyleLbl="node1" presStyleIdx="2" presStyleCnt="3">
        <dgm:presLayoutVars>
          <dgm:chMax val="1"/>
          <dgm:bulletEnabled val="1"/>
        </dgm:presLayoutVars>
      </dgm:prSet>
      <dgm:spPr/>
      <dgm:t>
        <a:bodyPr/>
        <a:lstStyle/>
        <a:p>
          <a:endParaRPr lang="de-DE"/>
        </a:p>
      </dgm:t>
    </dgm:pt>
    <dgm:pt modelId="{1A0F567D-C75A-4800-9891-3DF05B58CB38}" type="pres">
      <dgm:prSet presAssocID="{3601A95E-FC77-4B44-B96C-129AFEFCD55A}" presName="gear3srcNode" presStyleLbl="node1" presStyleIdx="2" presStyleCnt="3"/>
      <dgm:spPr/>
      <dgm:t>
        <a:bodyPr/>
        <a:lstStyle/>
        <a:p>
          <a:endParaRPr lang="de-DE"/>
        </a:p>
      </dgm:t>
    </dgm:pt>
    <dgm:pt modelId="{A4BCAE84-9DEA-45EE-B9A2-520E46C784D1}" type="pres">
      <dgm:prSet presAssocID="{3601A95E-FC77-4B44-B96C-129AFEFCD55A}" presName="gear3dstNode" presStyleLbl="node1" presStyleIdx="2" presStyleCnt="3"/>
      <dgm:spPr/>
      <dgm:t>
        <a:bodyPr/>
        <a:lstStyle/>
        <a:p>
          <a:endParaRPr lang="de-DE"/>
        </a:p>
      </dgm:t>
    </dgm:pt>
    <dgm:pt modelId="{A5CE553F-D133-4F3E-A4C1-16014AF7104F}" type="pres">
      <dgm:prSet presAssocID="{60F5E15D-0FA8-49E7-8DA8-91858EFEAAE2}" presName="connector1" presStyleLbl="sibTrans2D1" presStyleIdx="0" presStyleCnt="3" custLinFactNeighborX="-11048" custLinFactNeighborY="526"/>
      <dgm:spPr/>
      <dgm:t>
        <a:bodyPr/>
        <a:lstStyle/>
        <a:p>
          <a:endParaRPr lang="de-DE"/>
        </a:p>
      </dgm:t>
    </dgm:pt>
    <dgm:pt modelId="{311D807C-311E-4C75-B328-5DCF71F16BF5}" type="pres">
      <dgm:prSet presAssocID="{D508AD46-2667-4728-8F00-BF3F3015412E}" presName="connector2" presStyleLbl="sibTrans2D1" presStyleIdx="1" presStyleCnt="3" custLinFactNeighborX="-12168" custLinFactNeighborY="-2407"/>
      <dgm:spPr/>
      <dgm:t>
        <a:bodyPr/>
        <a:lstStyle/>
        <a:p>
          <a:endParaRPr lang="de-DE"/>
        </a:p>
      </dgm:t>
    </dgm:pt>
    <dgm:pt modelId="{C1350D79-255E-40FC-8F7A-28575F04E8BD}" type="pres">
      <dgm:prSet presAssocID="{832DDA45-4C84-49E0-A9AA-FF8F5B7C4ACC}" presName="connector3" presStyleLbl="sibTrans2D1" presStyleIdx="2" presStyleCnt="3" custLinFactNeighborX="-2232" custLinFactNeighborY="4685"/>
      <dgm:spPr/>
      <dgm:t>
        <a:bodyPr/>
        <a:lstStyle/>
        <a:p>
          <a:endParaRPr lang="de-DE"/>
        </a:p>
      </dgm:t>
    </dgm:pt>
  </dgm:ptLst>
  <dgm:cxnLst>
    <dgm:cxn modelId="{6626D8ED-09CE-4111-B296-DA1F5541557E}" srcId="{57BA4699-83D5-48DB-B96C-B9B29895AD3A}" destId="{3601A95E-FC77-4B44-B96C-129AFEFCD55A}" srcOrd="2" destOrd="0" parTransId="{D0F3F05F-903F-4576-B7C0-06C0535FFC9C}" sibTransId="{832DDA45-4C84-49E0-A9AA-FF8F5B7C4ACC}"/>
    <dgm:cxn modelId="{AC278DAB-B8E9-224B-8124-C15B3090AC0A}" type="presOf" srcId="{3601A95E-FC77-4B44-B96C-129AFEFCD55A}" destId="{09DAEE7F-9AF5-4A86-89F9-721D1B184467}" srcOrd="0" destOrd="0" presId="urn:microsoft.com/office/officeart/2005/8/layout/gear1"/>
    <dgm:cxn modelId="{D30E4537-CAAA-D048-B628-6E9B02E9B8C4}" type="presOf" srcId="{2A0B034E-D2C3-4ECC-B216-EF6BBA46B33E}" destId="{C2333315-E2E2-4CF7-80BA-A44B4558A290}" srcOrd="0" destOrd="0" presId="urn:microsoft.com/office/officeart/2005/8/layout/gear1"/>
    <dgm:cxn modelId="{89328DC5-8694-404F-B101-8848A201A416}" type="presOf" srcId="{3601A95E-FC77-4B44-B96C-129AFEFCD55A}" destId="{A4BCAE84-9DEA-45EE-B9A2-520E46C784D1}" srcOrd="3" destOrd="0" presId="urn:microsoft.com/office/officeart/2005/8/layout/gear1"/>
    <dgm:cxn modelId="{52ABD469-CDEF-C241-8C51-9C2B81AF9167}" type="presOf" srcId="{2A0B034E-D2C3-4ECC-B216-EF6BBA46B33E}" destId="{0006CA2D-7799-4217-93CF-7BBE782F05B0}" srcOrd="1" destOrd="0" presId="urn:microsoft.com/office/officeart/2005/8/layout/gear1"/>
    <dgm:cxn modelId="{70B1BEEC-138C-BD46-A958-2F60D30D4540}" type="presOf" srcId="{832DDA45-4C84-49E0-A9AA-FF8F5B7C4ACC}" destId="{C1350D79-255E-40FC-8F7A-28575F04E8BD}" srcOrd="0" destOrd="0" presId="urn:microsoft.com/office/officeart/2005/8/layout/gear1"/>
    <dgm:cxn modelId="{88F2562F-1E5D-D44B-82DE-36D325DC4C54}" type="presOf" srcId="{EDCCB615-28C4-48AB-B607-3AE4FB550159}" destId="{54A5AD19-7C9D-4354-9D2A-9C04B70E6AB4}" srcOrd="2" destOrd="0" presId="urn:microsoft.com/office/officeart/2005/8/layout/gear1"/>
    <dgm:cxn modelId="{407D3E17-CD4E-0D49-9111-A82D8D25D0D6}" type="presOf" srcId="{60F5E15D-0FA8-49E7-8DA8-91858EFEAAE2}" destId="{A5CE553F-D133-4F3E-A4C1-16014AF7104F}" srcOrd="0" destOrd="0" presId="urn:microsoft.com/office/officeart/2005/8/layout/gear1"/>
    <dgm:cxn modelId="{F67076B6-967A-4DFE-807E-2ADBD453E6D6}" srcId="{57BA4699-83D5-48DB-B96C-B9B29895AD3A}" destId="{EDCCB615-28C4-48AB-B607-3AE4FB550159}" srcOrd="1" destOrd="0" parTransId="{2A5CEFFC-5BDE-4F7E-B91B-98AC80C0AEC8}" sibTransId="{D508AD46-2667-4728-8F00-BF3F3015412E}"/>
    <dgm:cxn modelId="{86032BDE-FE5E-A044-ABDE-C5A43D09CEC6}" type="presOf" srcId="{2A0B034E-D2C3-4ECC-B216-EF6BBA46B33E}" destId="{DBD91132-68B8-45E4-B3CD-C5E0BE51B3E4}" srcOrd="2" destOrd="0" presId="urn:microsoft.com/office/officeart/2005/8/layout/gear1"/>
    <dgm:cxn modelId="{0D38E69B-02A5-7C47-BA52-A6FE5244C753}" type="presOf" srcId="{EDCCB615-28C4-48AB-B607-3AE4FB550159}" destId="{5CF9C342-CC2A-448D-98B1-204FE625D682}" srcOrd="1" destOrd="0" presId="urn:microsoft.com/office/officeart/2005/8/layout/gear1"/>
    <dgm:cxn modelId="{F4B986DF-9C46-644E-AF5B-103995DC327C}" type="presOf" srcId="{EDCCB615-28C4-48AB-B607-3AE4FB550159}" destId="{8EE79938-9340-4886-8B20-397482538415}" srcOrd="0" destOrd="0" presId="urn:microsoft.com/office/officeart/2005/8/layout/gear1"/>
    <dgm:cxn modelId="{205061CE-0C08-4040-AAE1-5E0C2C1FC51B}" type="presOf" srcId="{D508AD46-2667-4728-8F00-BF3F3015412E}" destId="{311D807C-311E-4C75-B328-5DCF71F16BF5}" srcOrd="0" destOrd="0" presId="urn:microsoft.com/office/officeart/2005/8/layout/gear1"/>
    <dgm:cxn modelId="{6F8EE24B-FBFF-544C-A511-B9448E0FE948}" type="presOf" srcId="{3601A95E-FC77-4B44-B96C-129AFEFCD55A}" destId="{1A0F567D-C75A-4800-9891-3DF05B58CB38}" srcOrd="2" destOrd="0" presId="urn:microsoft.com/office/officeart/2005/8/layout/gear1"/>
    <dgm:cxn modelId="{B944F6BB-B81A-4596-86EA-2D0CEAD8A373}" srcId="{57BA4699-83D5-48DB-B96C-B9B29895AD3A}" destId="{2A0B034E-D2C3-4ECC-B216-EF6BBA46B33E}" srcOrd="0" destOrd="0" parTransId="{967C586B-42E5-4763-BC0E-78B8EA220A31}" sibTransId="{60F5E15D-0FA8-49E7-8DA8-91858EFEAAE2}"/>
    <dgm:cxn modelId="{1E8BAABF-402B-9D4E-81E9-E59B644F00F1}" type="presOf" srcId="{3601A95E-FC77-4B44-B96C-129AFEFCD55A}" destId="{B7196EBD-0DDE-412F-A0FB-7B3E8FFCB238}" srcOrd="1" destOrd="0" presId="urn:microsoft.com/office/officeart/2005/8/layout/gear1"/>
    <dgm:cxn modelId="{E9330928-4A61-A347-96AE-D0F43B6500FC}" type="presOf" srcId="{57BA4699-83D5-48DB-B96C-B9B29895AD3A}" destId="{14170CC0-65B2-453A-B693-AEE703184943}" srcOrd="0" destOrd="0" presId="urn:microsoft.com/office/officeart/2005/8/layout/gear1"/>
    <dgm:cxn modelId="{C5E6239D-3943-F848-B8B0-9E7EDBAC9FC7}" type="presParOf" srcId="{14170CC0-65B2-453A-B693-AEE703184943}" destId="{C2333315-E2E2-4CF7-80BA-A44B4558A290}" srcOrd="0" destOrd="0" presId="urn:microsoft.com/office/officeart/2005/8/layout/gear1"/>
    <dgm:cxn modelId="{0ACCFC63-4ABE-3B4D-8DF9-4FF072199506}" type="presParOf" srcId="{14170CC0-65B2-453A-B693-AEE703184943}" destId="{0006CA2D-7799-4217-93CF-7BBE782F05B0}" srcOrd="1" destOrd="0" presId="urn:microsoft.com/office/officeart/2005/8/layout/gear1"/>
    <dgm:cxn modelId="{B118837F-2205-B04B-A29E-99FFF57EBD98}" type="presParOf" srcId="{14170CC0-65B2-453A-B693-AEE703184943}" destId="{DBD91132-68B8-45E4-B3CD-C5E0BE51B3E4}" srcOrd="2" destOrd="0" presId="urn:microsoft.com/office/officeart/2005/8/layout/gear1"/>
    <dgm:cxn modelId="{CEE0105D-7423-7241-9315-52C11E2F1EE5}" type="presParOf" srcId="{14170CC0-65B2-453A-B693-AEE703184943}" destId="{8EE79938-9340-4886-8B20-397482538415}" srcOrd="3" destOrd="0" presId="urn:microsoft.com/office/officeart/2005/8/layout/gear1"/>
    <dgm:cxn modelId="{C4F8FC30-C9FD-DE4B-BB90-E40894D88C63}" type="presParOf" srcId="{14170CC0-65B2-453A-B693-AEE703184943}" destId="{5CF9C342-CC2A-448D-98B1-204FE625D682}" srcOrd="4" destOrd="0" presId="urn:microsoft.com/office/officeart/2005/8/layout/gear1"/>
    <dgm:cxn modelId="{2B2E6133-4193-6E48-9020-82CE62081F93}" type="presParOf" srcId="{14170CC0-65B2-453A-B693-AEE703184943}" destId="{54A5AD19-7C9D-4354-9D2A-9C04B70E6AB4}" srcOrd="5" destOrd="0" presId="urn:microsoft.com/office/officeart/2005/8/layout/gear1"/>
    <dgm:cxn modelId="{CC0EF991-41E2-304A-961C-AF00D3D2EA4C}" type="presParOf" srcId="{14170CC0-65B2-453A-B693-AEE703184943}" destId="{09DAEE7F-9AF5-4A86-89F9-721D1B184467}" srcOrd="6" destOrd="0" presId="urn:microsoft.com/office/officeart/2005/8/layout/gear1"/>
    <dgm:cxn modelId="{134192E3-67FB-AB42-AEE6-AFBE5D181969}" type="presParOf" srcId="{14170CC0-65B2-453A-B693-AEE703184943}" destId="{B7196EBD-0DDE-412F-A0FB-7B3E8FFCB238}" srcOrd="7" destOrd="0" presId="urn:microsoft.com/office/officeart/2005/8/layout/gear1"/>
    <dgm:cxn modelId="{3450341C-FE61-D248-A21C-E6630C10BAA3}" type="presParOf" srcId="{14170CC0-65B2-453A-B693-AEE703184943}" destId="{1A0F567D-C75A-4800-9891-3DF05B58CB38}" srcOrd="8" destOrd="0" presId="urn:microsoft.com/office/officeart/2005/8/layout/gear1"/>
    <dgm:cxn modelId="{3F387FE0-DA9A-3146-952E-15A1A6E9DD4B}" type="presParOf" srcId="{14170CC0-65B2-453A-B693-AEE703184943}" destId="{A4BCAE84-9DEA-45EE-B9A2-520E46C784D1}" srcOrd="9" destOrd="0" presId="urn:microsoft.com/office/officeart/2005/8/layout/gear1"/>
    <dgm:cxn modelId="{A2145DA4-B383-6F4B-894D-FBCB0F3D098B}" type="presParOf" srcId="{14170CC0-65B2-453A-B693-AEE703184943}" destId="{A5CE553F-D133-4F3E-A4C1-16014AF7104F}" srcOrd="10" destOrd="0" presId="urn:microsoft.com/office/officeart/2005/8/layout/gear1"/>
    <dgm:cxn modelId="{E21A6801-04E4-B149-929A-28715041FFE5}" type="presParOf" srcId="{14170CC0-65B2-453A-B693-AEE703184943}" destId="{311D807C-311E-4C75-B328-5DCF71F16BF5}" srcOrd="11" destOrd="0" presId="urn:microsoft.com/office/officeart/2005/8/layout/gear1"/>
    <dgm:cxn modelId="{0E863F49-1F77-5E46-8009-353FB58654FB}" type="presParOf" srcId="{14170CC0-65B2-453A-B693-AEE703184943}" destId="{C1350D79-255E-40FC-8F7A-28575F04E8B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33315-E2E2-4CF7-80BA-A44B4558A290}">
      <dsp:nvSpPr>
        <dsp:cNvPr id="0" name=""/>
        <dsp:cNvSpPr/>
      </dsp:nvSpPr>
      <dsp:spPr>
        <a:xfrm>
          <a:off x="1309020" y="1531200"/>
          <a:ext cx="1865972" cy="1865972"/>
        </a:xfrm>
        <a:prstGeom prst="gear9">
          <a:avLst/>
        </a:prstGeom>
        <a:solidFill>
          <a:srgbClr val="85BD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a:t>Förderstufe </a:t>
          </a:r>
        </a:p>
        <a:p>
          <a:pPr lvl="0" algn="ctr" defTabSz="533400">
            <a:lnSpc>
              <a:spcPct val="90000"/>
            </a:lnSpc>
            <a:spcBef>
              <a:spcPct val="0"/>
            </a:spcBef>
            <a:spcAft>
              <a:spcPct val="35000"/>
            </a:spcAft>
          </a:pPr>
          <a:r>
            <a:rPr lang="de-DE" sz="1200" kern="1200" dirty="0"/>
            <a:t>&amp;</a:t>
          </a:r>
        </a:p>
        <a:p>
          <a:pPr lvl="0" algn="ctr" defTabSz="533400">
            <a:lnSpc>
              <a:spcPct val="90000"/>
            </a:lnSpc>
            <a:spcBef>
              <a:spcPct val="0"/>
            </a:spcBef>
            <a:spcAft>
              <a:spcPct val="35000"/>
            </a:spcAft>
          </a:pPr>
          <a:r>
            <a:rPr lang="de-DE" sz="1200" kern="1200" dirty="0"/>
            <a:t>Verbundklasse</a:t>
          </a:r>
        </a:p>
      </dsp:txBody>
      <dsp:txXfrm>
        <a:off x="1684163" y="1968295"/>
        <a:ext cx="1115686" cy="959148"/>
      </dsp:txXfrm>
    </dsp:sp>
    <dsp:sp modelId="{8EE79938-9340-4886-8B20-397482538415}">
      <dsp:nvSpPr>
        <dsp:cNvPr id="0" name=""/>
        <dsp:cNvSpPr/>
      </dsp:nvSpPr>
      <dsp:spPr>
        <a:xfrm>
          <a:off x="221826" y="1101733"/>
          <a:ext cx="1357071" cy="1357071"/>
        </a:xfrm>
        <a:prstGeom prst="gear6">
          <a:avLst/>
        </a:prstGeom>
        <a:solidFill>
          <a:srgbClr val="68A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a:t>H-Zweig</a:t>
          </a:r>
        </a:p>
      </dsp:txBody>
      <dsp:txXfrm>
        <a:off x="563473" y="1445445"/>
        <a:ext cx="673777" cy="669647"/>
      </dsp:txXfrm>
    </dsp:sp>
    <dsp:sp modelId="{09DAEE7F-9AF5-4A86-89F9-721D1B184467}">
      <dsp:nvSpPr>
        <dsp:cNvPr id="0" name=""/>
        <dsp:cNvSpPr/>
      </dsp:nvSpPr>
      <dsp:spPr>
        <a:xfrm rot="20700000">
          <a:off x="1086826" y="217696"/>
          <a:ext cx="1329652" cy="1329652"/>
        </a:xfrm>
        <a:prstGeom prst="gear6">
          <a:avLst/>
        </a:prstGeom>
        <a:solidFill>
          <a:srgbClr val="5583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a:t>R-Zweig</a:t>
          </a:r>
        </a:p>
      </dsp:txBody>
      <dsp:txXfrm rot="-20700000">
        <a:off x="1378458" y="509328"/>
        <a:ext cx="746389" cy="746389"/>
      </dsp:txXfrm>
    </dsp:sp>
    <dsp:sp modelId="{A5CE553F-D133-4F3E-A4C1-16014AF7104F}">
      <dsp:nvSpPr>
        <dsp:cNvPr id="0" name=""/>
        <dsp:cNvSpPr/>
      </dsp:nvSpPr>
      <dsp:spPr>
        <a:xfrm>
          <a:off x="1110747" y="1346484"/>
          <a:ext cx="2388445" cy="2388445"/>
        </a:xfrm>
        <a:prstGeom prst="circularArrow">
          <a:avLst>
            <a:gd name="adj1" fmla="val 4687"/>
            <a:gd name="adj2" fmla="val 299029"/>
            <a:gd name="adj3" fmla="val 2493535"/>
            <a:gd name="adj4" fmla="val 1591091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D807C-311E-4C75-B328-5DCF71F16BF5}">
      <dsp:nvSpPr>
        <dsp:cNvPr id="0" name=""/>
        <dsp:cNvSpPr/>
      </dsp:nvSpPr>
      <dsp:spPr>
        <a:xfrm>
          <a:off x="-10444" y="830988"/>
          <a:ext cx="1735354" cy="173535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350D79-255E-40FC-8F7A-28575F04E8BD}">
      <dsp:nvSpPr>
        <dsp:cNvPr id="0" name=""/>
        <dsp:cNvSpPr/>
      </dsp:nvSpPr>
      <dsp:spPr>
        <a:xfrm>
          <a:off x="851822" y="33201"/>
          <a:ext cx="1871061" cy="187106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C88C6-BE81-4A25-94B9-1E34E484880A}" type="datetimeFigureOut">
              <a:rPr lang="de-DE" smtClean="0"/>
              <a:t>02.11.2020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A9ABC-3138-4F4D-82B6-FF1F80046A43}" type="slidenum">
              <a:rPr lang="de-DE" smtClean="0"/>
              <a:t>‹Nr.›</a:t>
            </a:fld>
            <a:endParaRPr lang="de-DE"/>
          </a:p>
        </p:txBody>
      </p:sp>
    </p:spTree>
    <p:extLst>
      <p:ext uri="{BB962C8B-B14F-4D97-AF65-F5344CB8AC3E}">
        <p14:creationId xmlns:p14="http://schemas.microsoft.com/office/powerpoint/2010/main" val="85999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a:ln/>
        </p:spPr>
      </p:sp>
      <p:sp>
        <p:nvSpPr>
          <p:cNvPr id="71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a:latin typeface="Arial" panose="020B0604020202020204" pitchFamily="34" charset="0"/>
                <a:cs typeface="Arial" panose="020B0604020202020204" pitchFamily="34" charset="0"/>
                <a:sym typeface="Wingdings" panose="05000000000000000000" pitchFamily="2" charset="2"/>
              </a:rPr>
              <a:t>In diesen Feldern erhalten Sie zu einigen Folien Erläuterungen und ergänzende Hinweise nur für Ihre Verwendung. </a:t>
            </a:r>
          </a:p>
          <a:p>
            <a:pPr eaLnBrk="1" hangingPunct="1">
              <a:spcBef>
                <a:spcPct val="0"/>
              </a:spcBef>
            </a:pPr>
            <a:r>
              <a:rPr lang="de-DE" altLang="de-DE">
                <a:latin typeface="Arial" panose="020B0604020202020204" pitchFamily="34" charset="0"/>
                <a:cs typeface="Arial" panose="020B0604020202020204" pitchFamily="34" charset="0"/>
                <a:sym typeface="Wingdings" panose="05000000000000000000" pitchFamily="2" charset="2"/>
              </a:rPr>
              <a:t>Sie können auf diese Informationen z. B. zurückgreifen, falls es während der Präsentation oder Anschluss daran zu vertiefenden Rückfragen kommt.</a:t>
            </a:r>
          </a:p>
        </p:txBody>
      </p:sp>
      <p:sp>
        <p:nvSpPr>
          <p:cNvPr id="71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C7740A-01CB-497C-B174-354A72B4D1BF}"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4265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Auf diesem Schaubild und auf den Schaubildern der nächsten beiden Folien lässt sich erkennen, an welchen Schulformen die jeweiligen Bildungsgänge angeboten werden. Genauere Informationen zu den Schulformen der Sekundarstufe folgen im Anschluss. </a:t>
            </a:r>
          </a:p>
        </p:txBody>
      </p:sp>
      <p:sp>
        <p:nvSpPr>
          <p:cNvPr id="25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682AB5-912F-4CDA-84C0-9E7767849210}"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5442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de-DE" altLang="de-DE">
              <a:solidFill>
                <a:srgbClr val="FF0000"/>
              </a:solidFill>
              <a:ea typeface="MS PGothic" panose="020B0600070205080204" pitchFamily="34" charset="-128"/>
            </a:endParaRPr>
          </a:p>
        </p:txBody>
      </p:sp>
      <p:sp>
        <p:nvSpPr>
          <p:cNvPr id="276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8692A6-F91C-479C-8D01-3EC326B20167}"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2738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Rückfragen sind denkbar zur Frage der Möglichkeit eines Abschlusses am Ende der Sekundarstufe I. Hierzu kann die Information gegeben werden, dass der Abschluss dieses Bildungsganges (das Abitur) zwar erst am Ende der Sekundarstufe II vergeben wird, in der Mittelstufe aber bei entsprechenden Leistungen Gleichstellungen möglich sind. Gemäß § 39 der VOBGM* kann am Ende der Jahrgangsstufe 9 eine Gleichstellung mit dem Hauptschulabschluss zuerkannt werden (das gilt auch für Schülerinnen und Schüler, die den Realschulbildungsgang besuchen). Am Ende der Jahrgangsstufe 10 kann für Schülerinnen und Schüler, die den gymnasialen Bildungsgang besuchen, die Gleichstellung mit dem Realschulabschluss zuerkannt werden.</a:t>
            </a:r>
          </a:p>
          <a:p>
            <a:pPr defTabSz="457200"/>
            <a:r>
              <a:rPr lang="de-DE" altLang="de-DE" sz="900">
                <a:latin typeface="Arial" panose="020B0604020202020204" pitchFamily="34" charset="0"/>
                <a:ea typeface="MS PGothic" panose="020B0600070205080204" pitchFamily="34" charset="-128"/>
                <a:cs typeface="Arial" panose="020B0604020202020204" pitchFamily="34" charset="0"/>
              </a:rPr>
              <a:t>(*Verordnung zur Ausgestaltung der Bildungsgänge und Schulformen der Grundstufe (Primarstufe) und der Mittelstufe (Sekundarstufe I) und der Abschlussprüfungen in der Mittelstufe (VOBGM))</a:t>
            </a:r>
          </a:p>
        </p:txBody>
      </p:sp>
      <p:sp>
        <p:nvSpPr>
          <p:cNvPr id="29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26B83A-0D1E-4F8B-A727-A93C1DD8FA76}"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1992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2E19F0-7B65-4E25-93F9-61909D554DA5}"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7959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Dieses Schaubild bietet eine Gesamtübersicht über alle Schulformen der Sekundarstufe I.</a:t>
            </a:r>
          </a:p>
          <a:p>
            <a:r>
              <a:rPr lang="de-DE" altLang="de-DE" dirty="0">
                <a:latin typeface="Arial" panose="020B0604020202020204" pitchFamily="34" charset="0"/>
                <a:ea typeface="MS PGothic" panose="020B0600070205080204" pitchFamily="34" charset="-128"/>
                <a:cs typeface="Arial" panose="020B0604020202020204" pitchFamily="34" charset="0"/>
              </a:rPr>
              <a:t>Rückfragen sind denkbar zu den Schulformen im gymnasialen Bildungsgang, weil die Sekundarstufe I nicht mit einem Abschluss endet. Dazu sollte dann die Information gegeben werden, dass der gymnasiale Bildungsgang auf 8 bzw. 9 Jahre im Anschluss an die Grundschulzeit ausgelegt ist, also</a:t>
            </a:r>
            <a:r>
              <a:rPr lang="de-DE" sz="1200" kern="1200" baseline="0" dirty="0">
                <a:solidFill>
                  <a:schemeClr val="tx1"/>
                </a:solidFill>
                <a:effectLst/>
                <a:latin typeface="Times New Roman" pitchFamily="18" charset="0"/>
                <a:ea typeface="+mn-ea"/>
                <a:cs typeface="+mn-cs"/>
              </a:rPr>
              <a:t> dass d</a:t>
            </a:r>
            <a:r>
              <a:rPr lang="de-DE" sz="1200" kern="1200" dirty="0">
                <a:solidFill>
                  <a:schemeClr val="tx1"/>
                </a:solidFill>
                <a:effectLst/>
                <a:latin typeface="Times New Roman" pitchFamily="18" charset="0"/>
                <a:ea typeface="+mn-ea"/>
                <a:cs typeface="+mn-cs"/>
              </a:rPr>
              <a:t>ie Mittelstufe (Sekundarstufe I) des gymnasialen Bildungsgangs 5-jährig (G8), 6-jährig (G9) oder </a:t>
            </a:r>
            <a:r>
              <a:rPr lang="de-DE" sz="1200" kern="1200" baseline="0" dirty="0">
                <a:solidFill>
                  <a:schemeClr val="tx1"/>
                </a:solidFill>
                <a:effectLst/>
                <a:latin typeface="Times New Roman" pitchFamily="18" charset="0"/>
                <a:ea typeface="+mn-ea"/>
                <a:cs typeface="+mn-cs"/>
              </a:rPr>
              <a:t>auch </a:t>
            </a:r>
            <a:r>
              <a:rPr lang="de-DE" sz="1200" kern="1200" dirty="0">
                <a:solidFill>
                  <a:schemeClr val="tx1"/>
                </a:solidFill>
                <a:effectLst/>
                <a:latin typeface="Times New Roman" pitchFamily="18" charset="0"/>
                <a:ea typeface="+mn-ea"/>
                <a:cs typeface="+mn-cs"/>
              </a:rPr>
              <a:t>parallel 5-jährig und 6-jährig organisiert werden kann (</a:t>
            </a:r>
            <a:r>
              <a:rPr lang="de-DE" sz="1200" kern="1200" dirty="0" err="1">
                <a:solidFill>
                  <a:schemeClr val="tx1"/>
                </a:solidFill>
                <a:effectLst/>
                <a:latin typeface="Times New Roman" pitchFamily="18" charset="0"/>
                <a:ea typeface="+mn-ea"/>
                <a:cs typeface="+mn-cs"/>
              </a:rPr>
              <a:t>HSchG</a:t>
            </a:r>
            <a:r>
              <a:rPr lang="de-DE" sz="1200" kern="1200" dirty="0">
                <a:solidFill>
                  <a:schemeClr val="tx1"/>
                </a:solidFill>
                <a:effectLst/>
                <a:latin typeface="Times New Roman" pitchFamily="18" charset="0"/>
                <a:ea typeface="+mn-ea"/>
                <a:cs typeface="+mn-cs"/>
              </a:rPr>
              <a:t> § 24 Abs. 2</a:t>
            </a:r>
            <a:r>
              <a:rPr lang="de-DE" sz="1200" kern="1200">
                <a:solidFill>
                  <a:schemeClr val="tx1"/>
                </a:solidFill>
                <a:effectLst/>
                <a:latin typeface="Times New Roman" pitchFamily="18" charset="0"/>
                <a:ea typeface="+mn-ea"/>
                <a:cs typeface="+mn-cs"/>
              </a:rPr>
              <a:t>)</a:t>
            </a:r>
            <a:r>
              <a:rPr lang="de-DE" sz="1200" kern="1200" baseline="0">
                <a:solidFill>
                  <a:schemeClr val="tx1"/>
                </a:solidFill>
                <a:effectLst/>
                <a:latin typeface="Times New Roman" pitchFamily="18" charset="0"/>
                <a:ea typeface="+mn-ea"/>
                <a:cs typeface="+mn-cs"/>
              </a:rPr>
              <a:t> – </a:t>
            </a:r>
            <a:r>
              <a:rPr lang="de-DE" altLang="de-DE">
                <a:latin typeface="Arial" panose="020B0604020202020204" pitchFamily="34" charset="0"/>
                <a:ea typeface="MS PGothic" panose="020B0600070205080204" pitchFamily="34" charset="-128"/>
                <a:cs typeface="Arial" panose="020B0604020202020204" pitchFamily="34" charset="0"/>
              </a:rPr>
              <a:t>mit </a:t>
            </a:r>
            <a:r>
              <a:rPr lang="de-DE" altLang="de-DE" dirty="0">
                <a:latin typeface="Arial" panose="020B0604020202020204" pitchFamily="34" charset="0"/>
                <a:ea typeface="MS PGothic" panose="020B0600070205080204" pitchFamily="34" charset="-128"/>
                <a:cs typeface="Arial" panose="020B0604020202020204" pitchFamily="34" charset="0"/>
              </a:rPr>
              <a:t>der Zielausrichtung des Erwerbs der allgemeinen Hochschulreife (Abitur) am Ende der Sekundarstufe II.</a:t>
            </a:r>
            <a:r>
              <a:rPr lang="de-DE" sz="1200" kern="1200" dirty="0">
                <a:solidFill>
                  <a:schemeClr val="tx1"/>
                </a:solidFill>
                <a:effectLst/>
                <a:latin typeface="Times New Roman" pitchFamily="18" charset="0"/>
                <a:ea typeface="+mn-ea"/>
                <a:cs typeface="+mn-cs"/>
              </a:rPr>
              <a:t> </a:t>
            </a:r>
          </a:p>
          <a:p>
            <a:r>
              <a:rPr lang="de-DE" sz="1200" kern="1200" dirty="0">
                <a:solidFill>
                  <a:schemeClr val="tx1"/>
                </a:solidFill>
                <a:effectLst/>
                <a:latin typeface="Times New Roman" pitchFamily="18" charset="0"/>
                <a:ea typeface="+mn-ea"/>
                <a:cs typeface="+mn-cs"/>
              </a:rPr>
              <a:t> </a:t>
            </a:r>
          </a:p>
          <a:p>
            <a:pPr defTabSz="457200"/>
            <a:endParaRPr lang="de-DE" altLang="de-DE" dirty="0">
              <a:latin typeface="Arial" panose="020B0604020202020204" pitchFamily="34" charset="0"/>
              <a:ea typeface="MS PGothic" panose="020B0600070205080204" pitchFamily="34" charset="-128"/>
              <a:cs typeface="Arial" panose="020B0604020202020204" pitchFamily="34" charset="0"/>
            </a:endParaRPr>
          </a:p>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Zu Fragen nach den Gleichstellungen mit dem Hauptschulabschluss und dem Mittleren Abschluss am Ende der Sekundarstufe I am Gymnasium kann der Kommentar zu Folie 12 verwendet werden.</a:t>
            </a: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C86D05-3E9C-4C76-9ED7-F177A525AC49}"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3915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cs typeface="Arial" panose="020B0604020202020204" pitchFamily="34" charset="0"/>
              </a:rPr>
              <a:t>Das 10. Hauptschuljahr dient dem Erreichen des Mittleren Abschlusses (Realschulabschluss). Grundlage des Unterrichts sind die Vorgaben für die Jahrgangsstufe 10 der Stundentafel für die Hauptschule und die Kerncurricula oder Lehrpläne für die Realschule. Das 10. Hauptschuljahr können Schüler besuchen, die am Ende der Jahrgangsstufe 9 den Hauptschulabschluss in Form des qualifizierenden Hauptschulabschlusses erworben haben.</a:t>
            </a:r>
          </a:p>
          <a:p>
            <a:r>
              <a:rPr lang="de-DE" altLang="de-DE">
                <a:latin typeface="Arial" panose="020B0604020202020204" pitchFamily="34" charset="0"/>
                <a:cs typeface="Arial" panose="020B0604020202020204" pitchFamily="34" charset="0"/>
              </a:rPr>
              <a:t>Zum Erreichen des Hauptschulabschlusses nehmen Schülerinnen und Schüler in der Jahrgangsstufe 9 an einem Abschlussverfahren teil. Es besteht aus zwei Teilen: den zentralen Abschlussarbeiten in den Fächern Deutsch, Mathematik und gegebenenfalls der ersten Fremdsprache sowie aus einer Projektprüfung. Entscheidend für die Abschlussvergabe am Ende der Jahrgangsstufe 9 ist nicht alleine das Abschneiden in den Prüfungen; besonderes Gewicht wird vielmehr auf die Leistungen gelegt, die im Unterricht aller Fächer erbracht wurden.</a:t>
            </a:r>
          </a:p>
          <a:p>
            <a:r>
              <a:rPr lang="de-DE" altLang="de-DE">
                <a:latin typeface="Arial" panose="020B0604020202020204" pitchFamily="34" charset="0"/>
                <a:cs typeface="Arial" panose="020B0604020202020204" pitchFamily="34" charset="0"/>
              </a:rPr>
              <a:t>Zum Erreichen des qualifizierenden Hauptschulabschlusses ist die zusätzliche Teilnahme an den Zentralen Abschlussarbeiten im Fach Englisch und eine Gesamtleistung von mindestens 3,0 einschließlich der Fachnote Englisch erforderlich.</a:t>
            </a:r>
          </a:p>
        </p:txBody>
      </p:sp>
      <p:sp>
        <p:nvSpPr>
          <p:cNvPr id="358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CE996-B349-477B-979B-9B4AC69F176D}"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cs typeface="Arial" panose="020B0604020202020204" pitchFamily="34" charset="0"/>
              </a:rPr>
              <a:t>Das 10. Hauptschuljahr dient dem Erreichen des Mittleren Abschlusses (Realschulabschluss). Grundlage des Unterrichts sind die Vorgaben für die Jahrgangsstufe 10 der Stundentafel für die Hauptschule und die Kerncurricula oder Lehrpläne für die Realschule. Das 10. Hauptschuljahr können Schüler besuchen, die am Ende der Jahrgangsstufe 9 den Hauptschulabschluss in Form des qualifizierenden Hauptschulabschlusses erworben haben.</a:t>
            </a:r>
          </a:p>
          <a:p>
            <a:r>
              <a:rPr lang="de-DE" altLang="de-DE">
                <a:latin typeface="Arial" panose="020B0604020202020204" pitchFamily="34" charset="0"/>
                <a:cs typeface="Arial" panose="020B0604020202020204" pitchFamily="34" charset="0"/>
              </a:rPr>
              <a:t>Zum Erreichen des Hauptschulabschlusses nehmen Schülerinnen und Schüler in der Jahrgangsstufe 9 an einem Abschlussverfahren teil. Es besteht aus zwei Teilen: den zentralen Abschlussarbeiten in den Fächern Deutsch, Mathematik und gegebenenfalls der ersten Fremdsprache sowie aus einer Projektprüfung. Entscheidend für die Abschlussvergabe am Ende der Jahrgangsstufe 9 ist nicht alleine das Abschneiden in den Prüfungen; besonderes Gewicht wird vielmehr auf die Leistungen gelegt, die im Unterricht aller Fächer erbracht wurden.</a:t>
            </a:r>
          </a:p>
          <a:p>
            <a:r>
              <a:rPr lang="de-DE" altLang="de-DE">
                <a:latin typeface="Arial" panose="020B0604020202020204" pitchFamily="34" charset="0"/>
                <a:cs typeface="Arial" panose="020B0604020202020204" pitchFamily="34" charset="0"/>
              </a:rPr>
              <a:t>Zum Erreichen des qualifizierenden Hauptschulabschlusses ist die zusätzliche Teilnahme an den Zentralen Abschlussarbeiten im Fach Englisch und eine Gesamtleistung von mindestens 3,0 einschließlich der Fachnote Englisch erforderlich.</a:t>
            </a:r>
          </a:p>
        </p:txBody>
      </p:sp>
      <p:sp>
        <p:nvSpPr>
          <p:cNvPr id="378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C2FFFC-A117-4664-A354-EAAF051485FA}"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3924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An einer verbundenen Haupt- und Realschule kann sowohl der Mittlere Abschluss als auch der Hauptschulabschluss erworben werden. Zwar müssen die Fächer Deutsch, Mathematik und erste Fremdsprache ab der Jahrgangsstufe 7 schulzweigbezogen erteilt werden. Es ist aber möglich, dass die anderen Fächer, in der Jahrgangsstufe 7 auch das Fach Mathematik, teilweise, mit Zustimmung des Staatlichen Schulamtes auch insgesamt, schulzweigübergreifend unterrichtet werden können. Die Entscheidung trifft die Gesamtkonferenz. Die im schulzweigübergreifenden Unterricht erbrachten Leistungen sind den Anforderungen des Schulzweigs entsprechend zu bewerten, dem die Schülerin oder der Schüler angehört. </a:t>
            </a: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398512-950B-48D4-9A84-AAF7A082A05A}"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057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Über diese Schulform sollte nur in den Schulamtsbezirken informiert werden, in denen sie tatsächlich angeboten wird.</a:t>
            </a:r>
          </a:p>
        </p:txBody>
      </p:sp>
      <p:sp>
        <p:nvSpPr>
          <p:cNvPr id="419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E5FE9D-9E6F-4580-91EA-D0416C59C713}"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0049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dirty="0">
                <a:latin typeface="Arial" panose="020B0604020202020204" pitchFamily="34" charset="0"/>
                <a:cs typeface="Arial" panose="020B0604020202020204" pitchFamily="34" charset="0"/>
              </a:rPr>
              <a:t>Ein direkter Wechsel in die gymnasiale Oberstufe ist unter folgenden Voraussetzungen möglich:</a:t>
            </a:r>
          </a:p>
          <a:p>
            <a:pPr>
              <a:defRPr/>
            </a:pPr>
            <a:endParaRPr lang="de-DE" alt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Wenn der qualifizierende Realschulabschluss zuerkannt wird (d.h. die aus den Endnoten (nach § 61 Abs. 2 und 3) berechnete Durchschnittsnote in den Fächern Deutsch, Mathematik und erste Fremdsprache sowie in den übrigen Fächern gleichfalls jeweils besser als befriedigend (&lt; 3,0) ist) und</a:t>
            </a:r>
          </a:p>
          <a:p>
            <a:pPr marL="171450" indent="-171450">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die Lernentwicklung, der Leistungsstand und die Arbeitshaltung der Schülerin oder des Schülers eine erfolgreiche Teilnahme am Unterricht in der gymnasialen Oberstufe oder dem beruflichen Gymnasium erwarten lässt.</a:t>
            </a:r>
          </a:p>
          <a:p>
            <a:pPr>
              <a:defRPr/>
            </a:pPr>
            <a:endParaRPr lang="de-DE" altLang="de-DE" dirty="0">
              <a:latin typeface="Arial" panose="020B0604020202020204" pitchFamily="34" charset="0"/>
              <a:cs typeface="Arial" panose="020B0604020202020204" pitchFamily="34" charset="0"/>
            </a:endParaRPr>
          </a:p>
          <a:p>
            <a:pPr>
              <a:defRPr/>
            </a:pPr>
            <a:r>
              <a:rPr lang="de-DE" altLang="de-DE" dirty="0">
                <a:latin typeface="Arial" panose="020B0604020202020204" pitchFamily="34" charset="0"/>
                <a:cs typeface="Arial" panose="020B0604020202020204" pitchFamily="34" charset="0"/>
              </a:rPr>
              <a:t>Die Gesamtleistung errechnet sich aus dem Durchschnitt der Endnoten aller in der Abschlussklasse unterrichteten Fächer und Lernbereiche einschließlich der Kurse des Wahlpflichtunterrichts, wobei die Prüfungsfächer zweifach gewichtet werden.</a:t>
            </a:r>
          </a:p>
        </p:txBody>
      </p:sp>
      <p:sp>
        <p:nvSpPr>
          <p:cNvPr id="440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C2BD04-06AE-4C7B-9656-30DD3594267B}"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1388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92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85D248-CE7A-40EA-8A7D-5D22630E2CC6}"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0434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Rückfragen sind denkbar zu dem in der Folie erwähnten Auftrag des Gymnasiums, auch eine praxisbezogene Grundbildung zu vermitteln und zur Arbeits- und Wirtschaftswelt hinzuführen.</a:t>
            </a:r>
          </a:p>
          <a:p>
            <a:pPr defTabSz="457200"/>
            <a:r>
              <a:rPr lang="de-DE" altLang="de-DE">
                <a:latin typeface="Arial" panose="020B0604020202020204" pitchFamily="34" charset="0"/>
                <a:ea typeface="MS PGothic" panose="020B0600070205080204" pitchFamily="34" charset="-128"/>
                <a:cs typeface="Arial" panose="020B0604020202020204" pitchFamily="34" charset="0"/>
              </a:rPr>
              <a:t>Hierzu kann darauf verwiesen werden, dass dies in § 28 der Verordnung zur Ausgestaltung der Bildungsgänge und Schulformen der Grundstufe (Primarstufe) und der Mittelstufe (Sekundarstufe I) und der Abschlussprüfungen in der Mittelstufe (VOBGM) so geregelt ist.</a:t>
            </a: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D68059-FA9F-440B-9953-94C9CC8F5B2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8922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„bildungsgangbezogener Unterricht“ bedeutet: Unterricht in drei Schulzweigen: Hauptschulzweig, Realschulzweig, Gymnasialzweig.</a:t>
            </a:r>
          </a:p>
        </p:txBody>
      </p:sp>
      <p:sp>
        <p:nvSpPr>
          <p:cNvPr id="481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B5C816-A52E-48F6-B5EF-4738E0AE30F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502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de-DE" altLang="de-DE" b="1">
              <a:solidFill>
                <a:srgbClr val="FF0000"/>
              </a:solidFill>
              <a:ea typeface="MS PGothic" panose="020B0600070205080204" pitchFamily="34" charset="-128"/>
            </a:endParaRPr>
          </a:p>
        </p:txBody>
      </p:sp>
      <p:sp>
        <p:nvSpPr>
          <p:cNvPr id="501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BB8FB9-19CC-4CD7-A7E6-C10FD47A6EAD}"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8524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624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8BE0A6-90C0-4CC1-B0BE-79B4F4E24414}"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291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200"/>
              </a:spcAft>
            </a:pPr>
            <a:r>
              <a:rPr lang="de-DE" altLang="de-DE">
                <a:latin typeface="Arial" panose="020B0604020202020204" pitchFamily="34" charset="0"/>
                <a:cs typeface="Arial" panose="020B0604020202020204" pitchFamily="34" charset="0"/>
              </a:rPr>
              <a:t>VOBGM § 1: „Die der Grundschule in § 17 des Hessischen Schulgesetzes zugewiesene Aufgabe grundlegender Bildung für alle Mädchen und Jungen umfasst die Vermittlung von Grundkenntnissen, Grundfertigkeiten und Grundfähigkeiten sowie die Vorbereitung der Schülerinnen und Schüler auf die Fortsetzung ihres Bildungsweges in den weiterführenden Bildungsgängen.“</a:t>
            </a:r>
          </a:p>
          <a:p>
            <a:pPr eaLnBrk="1" hangingPunct="1">
              <a:spcBef>
                <a:spcPct val="0"/>
              </a:spcBef>
              <a:spcAft>
                <a:spcPts val="1200"/>
              </a:spcAft>
            </a:pPr>
            <a:r>
              <a:rPr lang="de-DE" altLang="de-DE">
                <a:latin typeface="Arial" panose="020B0604020202020204" pitchFamily="34" charset="0"/>
                <a:cs typeface="Arial" panose="020B0604020202020204" pitchFamily="34" charset="0"/>
              </a:rPr>
              <a:t>Für alle Schülerinnen und Schüler ist der gemeinsame Besuch der Grundschule das Fundament, auf dem das weitere Lernen aufbaut. </a:t>
            </a: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8D5D48-16AC-4565-B6E9-BEA138E6B8E5}"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9284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Falls bereits an dieser Stelle </a:t>
            </a:r>
            <a:r>
              <a:rPr lang="de-DE" altLang="de-DE" u="sng" dirty="0">
                <a:latin typeface="Arial" panose="020B0604020202020204" pitchFamily="34" charset="0"/>
                <a:cs typeface="Arial" panose="020B0604020202020204" pitchFamily="34" charset="0"/>
              </a:rPr>
              <a:t>Rückfragen zur Unterscheidung von Bildungsgängen und Schulformen</a:t>
            </a:r>
            <a:r>
              <a:rPr lang="de-DE" altLang="de-DE" dirty="0">
                <a:latin typeface="Arial" panose="020B0604020202020204" pitchFamily="34" charset="0"/>
                <a:cs typeface="Arial" panose="020B0604020202020204" pitchFamily="34" charset="0"/>
              </a:rPr>
              <a:t> gestellt werden, kann auch der Flyer herangezogen werden, der eine Übersicht dazu gibt, welche Schulformen in den Bildungsgängen jeweils angeboten werden.</a:t>
            </a:r>
          </a:p>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In Hessen entscheiden allein die Eltern, welchen Schulabschluss sie für ihr Kind anstreben und welchen Bildungsgang ihr Kind in der weiterführenden Schule besuchen soll. Dieses Recht der Eltern ist vom Hessischen Schulgesetz garantiert und im Vergabeverfahren der Schulplätze ohne Einschränkung zu beachten.</a:t>
            </a:r>
          </a:p>
          <a:p>
            <a:r>
              <a:rPr lang="de-DE" altLang="de-DE" dirty="0">
                <a:latin typeface="Arial" panose="020B0604020202020204" pitchFamily="34" charset="0"/>
                <a:cs typeface="Arial" panose="020B0604020202020204" pitchFamily="34" charset="0"/>
              </a:rPr>
              <a:t>Diese Garantie trifft aber nicht auf die Wahl der Schulform oder einer ganz bestimmten Schule zu. </a:t>
            </a:r>
          </a:p>
          <a:p>
            <a:r>
              <a:rPr lang="de-DE" altLang="de-DE" b="1" u="sng" dirty="0">
                <a:latin typeface="Arial" panose="020B0604020202020204" pitchFamily="34" charset="0"/>
                <a:cs typeface="Arial" panose="020B0604020202020204" pitchFamily="34" charset="0"/>
              </a:rPr>
              <a:t>Gründe:</a:t>
            </a:r>
          </a:p>
          <a:p>
            <a:pPr eaLnBrk="1" hangingPunct="1">
              <a:spcAft>
                <a:spcPts val="1000"/>
              </a:spcAft>
            </a:pPr>
            <a:r>
              <a:rPr lang="de-DE" altLang="de-DE" dirty="0">
                <a:latin typeface="Arial" panose="020B0604020202020204" pitchFamily="34" charset="0"/>
                <a:cs typeface="Arial" panose="020B0604020202020204" pitchFamily="34" charset="0"/>
              </a:rPr>
              <a:t>Die Grundschulplätze sind für jeden Stadtbezirk exakt berechenbar, weil jedes Kind verpflichtet ist, die Grundschule vor Ort zu besuchen. Für die weiterführenden Schulen ist dies so nicht planbar, weil das Wahlverhalten der Eltern in jedem Jahr neu und nicht im Detail vorhersehbar ist. Einige Schule verzeichnen mehr Anmeldungen als Plätze. Die Nachfrage kann von Jahr zu Jahr schwanken. Aber selbst, wenn bestimmte Schulen vorhersehbar regelmäßig stark überwählt sind, lässt sich dies nicht durch Vergrößerung der Aufnahmekapazität lösen. Denn das würde im Ergebnis zu „Mega-Schulen“ mit mehr als 2000 Schülern führen. Schulen dieser Größenordnung gibt es in Hessen nur selten und nur im Bereich der Oberstufe für die älteren Schülerinnen und Schüler. </a:t>
            </a: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0A157F-CAA1-4E36-BB16-A851CC9A46E4}"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2290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u="sng">
                <a:latin typeface="Arial" panose="020B0604020202020204" pitchFamily="34" charset="0"/>
                <a:cs typeface="Arial" panose="020B0604020202020204" pitchFamily="34" charset="0"/>
              </a:rPr>
              <a:t>Die neue Fassung des Anmeldeformulars steht ab </a:t>
            </a:r>
            <a:r>
              <a:rPr lang="de-DE" altLang="de-DE" b="1" u="sng">
                <a:latin typeface="Arial" panose="020B0604020202020204" pitchFamily="34" charset="0"/>
                <a:cs typeface="Arial" panose="020B0604020202020204" pitchFamily="34" charset="0"/>
              </a:rPr>
              <a:t>12.01.2018</a:t>
            </a:r>
            <a:r>
              <a:rPr lang="de-DE" altLang="de-DE" u="sng">
                <a:latin typeface="Arial" panose="020B0604020202020204" pitchFamily="34" charset="0"/>
                <a:cs typeface="Arial" panose="020B0604020202020204" pitchFamily="34" charset="0"/>
              </a:rPr>
              <a:t> so zur Verfügun</a:t>
            </a:r>
            <a:r>
              <a:rPr lang="de-DE" altLang="de-DE">
                <a:latin typeface="Arial" panose="020B0604020202020204" pitchFamily="34" charset="0"/>
                <a:cs typeface="Arial" panose="020B0604020202020204" pitchFamily="34" charset="0"/>
              </a:rPr>
              <a:t>g, dass es automatisch aus der LUSD generiert werden kann. Damit kann dann der Schreibaufwand verringert werden. Das funktioniert aber nur, wenn die persönlichen Angaben zu Eltern und Kind korrekt eingegeben sind. Da das Formular den Eltern beim Beratungsgespräch ausgehändigt wird, können diese Angaben noch einmal gemeinsam überprüft und ggf. nachträglich korrigiert werden. Zudem können Eltern dabei im Bedarfsfall auch Erläuterungen zum Verständnis und zum Ausfüllen des Formulars erhalten.</a:t>
            </a:r>
          </a:p>
          <a:p>
            <a:pPr eaLnBrk="1" hangingPunct="1">
              <a:spcBef>
                <a:spcPct val="0"/>
              </a:spcBef>
              <a:spcAft>
                <a:spcPts val="1000"/>
              </a:spcAft>
            </a:pPr>
            <a:r>
              <a:rPr lang="de-DE" altLang="de-DE">
                <a:latin typeface="Arial" panose="020B0604020202020204" pitchFamily="34" charset="0"/>
                <a:cs typeface="Arial" panose="020B0604020202020204" pitchFamily="34" charset="0"/>
              </a:rPr>
              <a:t>Für jedes Kind wird nur ein Formular ausgehändigt. Somit können Doppelanmeldungen verhindert und der ordnungsgemäße Ablauf des späteren Verteilverfahrens abgesichert werden.</a:t>
            </a:r>
          </a:p>
          <a:p>
            <a:pPr eaLnBrk="1" hangingPunct="1">
              <a:spcBef>
                <a:spcPct val="0"/>
              </a:spcBef>
              <a:spcAft>
                <a:spcPts val="1000"/>
              </a:spcAft>
            </a:pPr>
            <a:r>
              <a:rPr lang="de-DE" altLang="de-DE">
                <a:latin typeface="Arial" panose="020B0604020202020204" pitchFamily="34" charset="0"/>
                <a:cs typeface="Arial" panose="020B0604020202020204" pitchFamily="34" charset="0"/>
              </a:rPr>
              <a:t>Bei Verlust dieses Formulars wird eine als solche gekennzeichnete „Zweitausfertigung“ ausgehändigt.</a:t>
            </a:r>
          </a:p>
          <a:p>
            <a:pPr eaLnBrk="1" hangingPunct="1">
              <a:spcBef>
                <a:spcPct val="0"/>
              </a:spcBef>
              <a:spcAft>
                <a:spcPts val="1000"/>
              </a:spcAft>
            </a:pPr>
            <a:r>
              <a:rPr lang="de-DE" altLang="de-DE">
                <a:latin typeface="Arial" panose="020B0604020202020204" pitchFamily="34" charset="0"/>
                <a:cs typeface="Arial" panose="020B0604020202020204" pitchFamily="34" charset="0"/>
              </a:rPr>
              <a:t>Da in den SSA-Bereichen die Anzahl der Wahlwünsche auf dem Anmeldeformular variieren kann (zwei oder auch drei Wahlwünsche), sollte im jeweiligen SSA-Bereich mündlich erläutert werden, wie viele Wahlwünsche dort angegeben werden können.</a:t>
            </a:r>
          </a:p>
          <a:p>
            <a:pPr eaLnBrk="1" hangingPunct="1">
              <a:spcBef>
                <a:spcPct val="0"/>
              </a:spcBef>
              <a:spcAft>
                <a:spcPts val="1000"/>
              </a:spcAft>
            </a:pPr>
            <a:endParaRPr lang="de-DE" altLang="de-DE">
              <a:solidFill>
                <a:srgbClr val="000000"/>
              </a:solidFill>
              <a:latin typeface="Arial" panose="020B0604020202020204" pitchFamily="34" charset="0"/>
              <a:cs typeface="Arial" panose="020B0604020202020204" pitchFamily="34" charset="0"/>
            </a:endParaRPr>
          </a:p>
        </p:txBody>
      </p:sp>
      <p:sp>
        <p:nvSpPr>
          <p:cNvPr id="15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0CCF51-F862-4805-A82D-964C777FC159}"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372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a:solidFill>
                  <a:srgbClr val="000000"/>
                </a:solidFill>
                <a:latin typeface="Arial" panose="020B0604020202020204" pitchFamily="34" charset="0"/>
                <a:cs typeface="Arial" panose="020B0604020202020204" pitchFamily="34" charset="0"/>
              </a:rPr>
              <a:t>In das Schreiben der Schule muss auch die Information über die Möglichkeit einer Querversetzung nach § 19 Abs. 6 und 7 VOGSV aufgenommen werden. Denn die Eltern sollen wissen, dass in der weiterführenden Schule des von ihnen gewählten Bildungsganges ein erhöhtes Risiko für die Notwendigkeit eines Wechsels in einen anderen Bildungsgang mit niedrigeren Anforderungen bestehen kann.</a:t>
            </a:r>
          </a:p>
          <a:p>
            <a:pPr eaLnBrk="1" hangingPunct="1">
              <a:spcBef>
                <a:spcPct val="0"/>
              </a:spcBef>
              <a:spcAft>
                <a:spcPts val="1000"/>
              </a:spcAft>
            </a:pPr>
            <a:r>
              <a:rPr lang="de-DE" altLang="de-DE">
                <a:solidFill>
                  <a:srgbClr val="000000"/>
                </a:solidFill>
                <a:latin typeface="Arial" panose="020B0604020202020204" pitchFamily="34" charset="0"/>
                <a:cs typeface="Arial" panose="020B0604020202020204" pitchFamily="34" charset="0"/>
              </a:rPr>
              <a:t>In den Fällen, in denen Eltern auf das Schreiben der Grundschule gar nicht reagieren, muss die Grundschule davon ausgehen, dass die Wahl des Bildungsganges von den Eltern trotz abweichender Eignungsempfehlung der Grundschule aufrecht erhalten wird. Auch diese Information ist in das Schreiben aufzunehmen.</a:t>
            </a:r>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AF8377-5985-4DCF-91C6-3C692D8042D4}"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056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a:latin typeface="Arial" panose="020B0604020202020204" pitchFamily="34" charset="0"/>
                <a:cs typeface="Arial" panose="020B0604020202020204" pitchFamily="34" charset="0"/>
              </a:rPr>
              <a:t>Eltern, die ihr Kind, seine Persönlichkeitsentwicklung und auch emotionale Belastbarkeit im Umgang mit Enttäuschungen am besten kennen, werden sich die Entscheidung für einen Bildungsgang nicht leicht machen. Beim Wechsel in die weiterführende Schule nehmen Eltern aber manchmal den Bildungsgang mit den höchsten Leistungsanforderungen in den Blick, ohne genau abzuwägen, ob ihr Kind dort ohne Brüche und Enttäuschungen dauerhaft mitarbeiten kann. Es ist nachvollziehbar, dass alle Eltern für ihr Kind den höchstmöglichen Schulabschluss anstreben. Dabei wird aber manchmal übersehen, dass die Entscheidung dafür nicht unbedingt am Ende der Grundschule erfolgen muss. Denn jeder schulische Abschluss, bis hin zum Abitur ist in Hessen auch zu einem späteren Zeitpunkt noch erreichbar.</a:t>
            </a:r>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CA5379-4D58-4ADC-90BD-AFA552F0B1E7}"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620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endParaRPr lang="de-DE" altLang="de-DE">
              <a:solidFill>
                <a:srgbClr val="000000"/>
              </a:solidFill>
              <a:latin typeface="Arial" panose="020B0604020202020204" pitchFamily="34" charset="0"/>
              <a:cs typeface="Arial" panose="020B0604020202020204" pitchFamily="34" charset="0"/>
            </a:endParaRPr>
          </a:p>
        </p:txBody>
      </p:sp>
      <p:sp>
        <p:nvSpPr>
          <p:cNvPr id="215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D5C41C-E413-4F32-B9D6-449ACD65D564}"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6859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000"/>
              </a:spcAft>
            </a:pPr>
            <a:endParaRPr lang="de-DE" altLang="de-DE">
              <a:latin typeface="Arial" panose="020B0604020202020204" pitchFamily="34" charset="0"/>
              <a:cs typeface="Arial" panose="020B0604020202020204" pitchFamily="34" charset="0"/>
            </a:endParaRPr>
          </a:p>
        </p:txBody>
      </p:sp>
      <p:sp>
        <p:nvSpPr>
          <p:cNvPr id="235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B861BA-E95D-45A7-9C34-A9B198A075B9}"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7847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391585" y="2679700"/>
            <a:ext cx="11804649" cy="4203700"/>
          </a:xfrm>
          <a:prstGeom prst="rect">
            <a:avLst/>
          </a:prstGeom>
          <a:solidFill>
            <a:srgbClr val="2448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de-DE" sz="4800" dirty="0">
              <a:solidFill>
                <a:srgbClr val="244894"/>
              </a:solidFill>
              <a:latin typeface="Times" charset="0"/>
            </a:endParaRPr>
          </a:p>
        </p:txBody>
      </p:sp>
      <p:pic>
        <p:nvPicPr>
          <p:cNvPr id="5" name="Picture 8" descr="Streif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73063"/>
            <a:ext cx="38735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M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71201" y="376238"/>
            <a:ext cx="85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userDrawn="1"/>
        </p:nvSpPr>
        <p:spPr bwMode="auto">
          <a:xfrm>
            <a:off x="1219200" y="5715000"/>
            <a:ext cx="447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ltLang="de-DE" sz="2400" dirty="0"/>
          </a:p>
        </p:txBody>
      </p:sp>
      <p:sp>
        <p:nvSpPr>
          <p:cNvPr id="8" name="Text Box 16"/>
          <p:cNvSpPr txBox="1">
            <a:spLocks noChangeArrowheads="1"/>
          </p:cNvSpPr>
          <p:nvPr userDrawn="1"/>
        </p:nvSpPr>
        <p:spPr bwMode="auto">
          <a:xfrm>
            <a:off x="709084" y="293689"/>
            <a:ext cx="19591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200" b="1" dirty="0">
                <a:solidFill>
                  <a:srgbClr val="244894"/>
                </a:solidFill>
                <a:latin typeface="Arial" charset="0"/>
              </a:rPr>
              <a:t>Hessische Staatskanzlei</a:t>
            </a:r>
          </a:p>
        </p:txBody>
      </p:sp>
      <p:sp>
        <p:nvSpPr>
          <p:cNvPr id="3074" name="Rectangle 2"/>
          <p:cNvSpPr>
            <a:spLocks noGrp="1" noChangeArrowheads="1"/>
          </p:cNvSpPr>
          <p:nvPr>
            <p:ph type="ctrTitle"/>
          </p:nvPr>
        </p:nvSpPr>
        <p:spPr>
          <a:xfrm>
            <a:off x="709084" y="1668463"/>
            <a:ext cx="10363200" cy="1143000"/>
          </a:xfrm>
        </p:spPr>
        <p:txBody>
          <a:bodyPr anchor="ctr"/>
          <a:lstStyle>
            <a:lvl1pPr>
              <a:defRPr/>
            </a:lvl1pPr>
          </a:lstStyle>
          <a:p>
            <a:r>
              <a:rPr lang="de-DE"/>
              <a:t>Einzeiliger oder zweizeiliger</a:t>
            </a:r>
            <a:br>
              <a:rPr lang="de-DE"/>
            </a:br>
            <a:r>
              <a:rPr lang="de-DE"/>
              <a:t>Titel</a:t>
            </a:r>
          </a:p>
        </p:txBody>
      </p:sp>
      <p:sp>
        <p:nvSpPr>
          <p:cNvPr id="3075" name="Rectangle 3"/>
          <p:cNvSpPr>
            <a:spLocks noGrp="1" noChangeArrowheads="1"/>
          </p:cNvSpPr>
          <p:nvPr>
            <p:ph type="subTitle" idx="1"/>
          </p:nvPr>
        </p:nvSpPr>
        <p:spPr>
          <a:xfrm>
            <a:off x="709084" y="3122613"/>
            <a:ext cx="8534400" cy="1752600"/>
          </a:xfrm>
        </p:spPr>
        <p:txBody>
          <a:bodyPr/>
          <a:lstStyle>
            <a:lvl1pPr marL="0" indent="0">
              <a:defRPr sz="2400">
                <a:solidFill>
                  <a:schemeClr val="bg1"/>
                </a:solidFill>
              </a:defRPr>
            </a:lvl1pPr>
          </a:lstStyle>
          <a:p>
            <a:r>
              <a:rPr lang="de-DE"/>
              <a:t>Untertitel der Präsentation</a:t>
            </a:r>
          </a:p>
        </p:txBody>
      </p:sp>
      <p:sp>
        <p:nvSpPr>
          <p:cNvPr id="9" name="Rectangle 18"/>
          <p:cNvSpPr>
            <a:spLocks noGrp="1" noChangeArrowheads="1"/>
          </p:cNvSpPr>
          <p:nvPr>
            <p:ph type="dt" sz="half" idx="10"/>
          </p:nvPr>
        </p:nvSpPr>
        <p:spPr>
          <a:xfrm>
            <a:off x="812800" y="6324600"/>
            <a:ext cx="5892800" cy="381000"/>
          </a:xfrm>
        </p:spPr>
        <p:txBody>
          <a:bodyPr lIns="0" tIns="0" rIns="0" bIns="0"/>
          <a:lstStyle>
            <a:lvl1pPr eaLnBrk="0" hangingPunct="0">
              <a:defRPr sz="1200">
                <a:solidFill>
                  <a:schemeClr val="bg1"/>
                </a:solidFill>
              </a:defRPr>
            </a:lvl1pPr>
          </a:lstStyle>
          <a:p>
            <a:pPr>
              <a:defRPr/>
            </a:pPr>
            <a:r>
              <a:rPr lang="de-DE"/>
              <a:t>Wiesbaden, den </a:t>
            </a:r>
            <a:fld id="{2D3DD764-1B45-4883-9436-F26780D8D6D9}" type="datetime4">
              <a:rPr lang="de-DE"/>
              <a:pPr>
                <a:defRPr/>
              </a:pPr>
              <a:t>2. November 2020</a:t>
            </a:fld>
            <a:endParaRPr lang="de-DE"/>
          </a:p>
        </p:txBody>
      </p:sp>
    </p:spTree>
    <p:extLst>
      <p:ext uri="{BB962C8B-B14F-4D97-AF65-F5344CB8AC3E}">
        <p14:creationId xmlns:p14="http://schemas.microsoft.com/office/powerpoint/2010/main" val="382111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0FC6EBFA-2D8D-452E-84D0-FBEF4648E490}" type="datetime2">
              <a:rPr lang="de-DE"/>
              <a:pPr>
                <a:defRPr/>
              </a:pPr>
              <a:t>Montag, 2. November 2020</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428184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481484" y="838200"/>
            <a:ext cx="2590800" cy="52578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09084" y="838200"/>
            <a:ext cx="7569200" cy="52578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D1606B8D-6984-471B-9DEF-6C4A5209C435}" type="datetime2">
              <a:rPr lang="de-DE"/>
              <a:pPr>
                <a:defRPr/>
              </a:pPr>
              <a:t>Montag, 2. November 2020</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404360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a:solidFill>
                  <a:schemeClr val="tx1"/>
                </a:solidFill>
              </a:defRPr>
            </a:lvl1pPr>
            <a:lvl2pPr marL="914400" indent="-457200">
              <a:buFont typeface="Arial" panose="020B0604020202020204" pitchFamily="34" charset="0"/>
              <a:buChar char="•"/>
              <a:defRPr sz="1800">
                <a:latin typeface="+mn-lt"/>
              </a:defRPr>
            </a:lvl2pPr>
            <a:lvl3pPr marL="1257300" indent="-342900">
              <a:buFont typeface="Courier New" panose="02070309020205020404" pitchFamily="49" charset="0"/>
              <a:buChar char="o"/>
              <a:defRPr sz="1800">
                <a:latin typeface="+mn-lt"/>
              </a:defRPr>
            </a:lvl3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pPr>
              <a:defRPr/>
            </a:pPr>
            <a:fld id="{A767FF8C-081B-411A-BC79-A916645FC391}" type="datetime2">
              <a:rPr lang="de-DE"/>
              <a:pPr>
                <a:defRPr/>
              </a:pPr>
              <a:t>Montag, 2. November 2020</a:t>
            </a:fld>
            <a:endParaRPr lang="de-DE" dirty="0"/>
          </a:p>
        </p:txBody>
      </p:sp>
      <p:sp>
        <p:nvSpPr>
          <p:cNvPr id="5" name="Fußzeilenplatzhalter 4"/>
          <p:cNvSpPr>
            <a:spLocks noGrp="1"/>
          </p:cNvSpPr>
          <p:nvPr>
            <p:ph type="ftr" sz="quarter" idx="11"/>
          </p:nvPr>
        </p:nvSpPr>
        <p:spPr/>
        <p:txBody>
          <a:bodyPr/>
          <a:lstStyle>
            <a:lvl1pPr>
              <a:defRPr sz="1200" b="1"/>
            </a:lvl1pPr>
          </a:lstStyle>
          <a:p>
            <a:pPr>
              <a:defRPr/>
            </a:pPr>
            <a:r>
              <a:rPr lang="de-DE"/>
              <a:t>Hessisches Kultusministerium</a:t>
            </a:r>
          </a:p>
        </p:txBody>
      </p:sp>
    </p:spTree>
    <p:extLst>
      <p:ext uri="{BB962C8B-B14F-4D97-AF65-F5344CB8AC3E}">
        <p14:creationId xmlns:p14="http://schemas.microsoft.com/office/powerpoint/2010/main" val="237229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D50E504C-608F-4429-80D5-FD5256669F5E}" type="datetime2">
              <a:rPr lang="de-DE"/>
              <a:pPr>
                <a:defRPr/>
              </a:pPr>
              <a:t>Montag, 2. November 2020</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326038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09084"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992284"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fld id="{A8663A85-205D-4E1B-82FF-D92270DB411F}" type="datetime2">
              <a:rPr lang="de-DE"/>
              <a:pPr>
                <a:defRPr/>
              </a:pPr>
              <a:t>Montag, 2. November 2020</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342881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fld id="{8E388AAD-A7A5-437C-B805-AE3C513E08A4}" type="datetime2">
              <a:rPr lang="de-DE"/>
              <a:pPr>
                <a:defRPr/>
              </a:pPr>
              <a:t>Montag, 2. November 2020</a:t>
            </a:fld>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98676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fld id="{3855DCAD-3473-4AB9-8680-67BF61B9DF73}" type="datetime2">
              <a:rPr lang="de-DE"/>
              <a:pPr>
                <a:defRPr/>
              </a:pPr>
              <a:t>Montag, 2. November 2020</a:t>
            </a:fld>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41310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B86DD9-5FF8-4E49-A2C3-93A9A0378711}" type="datetime2">
              <a:rPr lang="de-DE"/>
              <a:pPr>
                <a:defRPr/>
              </a:pPr>
              <a:t>Montag, 2. November 2020</a:t>
            </a:fld>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22575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16588FC7-0182-4F49-981D-ACBD5EB5EAA5}" type="datetime2">
              <a:rPr lang="de-DE"/>
              <a:pPr>
                <a:defRPr/>
              </a:pPr>
              <a:t>Montag, 2. November 2020</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308969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E061867A-87F8-4781-B0FE-B1AE979BC3F1}" type="datetime2">
              <a:rPr lang="de-DE"/>
              <a:pPr>
                <a:defRPr/>
              </a:pPr>
              <a:t>Montag, 2. November 2020</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10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9084" y="838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Nmvb fgus</a:t>
            </a:r>
          </a:p>
        </p:txBody>
      </p:sp>
      <p:sp>
        <p:nvSpPr>
          <p:cNvPr id="1027" name="Rectangle 3"/>
          <p:cNvSpPr>
            <a:spLocks noGrp="1" noChangeArrowheads="1"/>
          </p:cNvSpPr>
          <p:nvPr>
            <p:ph type="body" idx="1"/>
          </p:nvPr>
        </p:nvSpPr>
        <p:spPr bwMode="auto">
          <a:xfrm>
            <a:off x="709084"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vmlöKEDG</a:t>
            </a:r>
            <a:br>
              <a:rPr lang="de-DE" altLang="de-DE"/>
            </a:br>
            <a:endParaRPr lang="de-DE" altLang="de-DE"/>
          </a:p>
        </p:txBody>
      </p:sp>
      <p:sp>
        <p:nvSpPr>
          <p:cNvPr id="1028" name="Rectangle 4"/>
          <p:cNvSpPr>
            <a:spLocks noGrp="1" noChangeArrowheads="1"/>
          </p:cNvSpPr>
          <p:nvPr>
            <p:ph type="dt" sz="half" idx="2"/>
          </p:nvPr>
        </p:nvSpPr>
        <p:spPr bwMode="auto">
          <a:xfrm>
            <a:off x="711200" y="6400800"/>
            <a:ext cx="3920067" cy="3810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1" hangingPunct="1">
              <a:defRPr sz="1000">
                <a:solidFill>
                  <a:srgbClr val="3333CC"/>
                </a:solidFill>
                <a:latin typeface="+mn-lt"/>
              </a:defRPr>
            </a:lvl1pPr>
          </a:lstStyle>
          <a:p>
            <a:pPr>
              <a:defRPr/>
            </a:pPr>
            <a:fld id="{38FEE93A-A756-482C-820E-DE9E9058E78D}" type="datetime2">
              <a:rPr lang="de-DE"/>
              <a:pPr>
                <a:defRPr/>
              </a:pPr>
              <a:t>Montag, 2. November 2020</a:t>
            </a:fld>
            <a:endParaRPr lang="de-DE" dirty="0"/>
          </a:p>
        </p:txBody>
      </p:sp>
      <p:sp>
        <p:nvSpPr>
          <p:cNvPr id="1029" name="Rectangle 5"/>
          <p:cNvSpPr>
            <a:spLocks noGrp="1" noChangeArrowheads="1"/>
          </p:cNvSpPr>
          <p:nvPr>
            <p:ph type="ftr" sz="quarter" idx="3"/>
          </p:nvPr>
        </p:nvSpPr>
        <p:spPr bwMode="auto">
          <a:xfrm>
            <a:off x="709084" y="293688"/>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244894"/>
                </a:solidFill>
                <a:latin typeface="+mn-lt"/>
              </a:defRPr>
            </a:lvl1pPr>
          </a:lstStyle>
          <a:p>
            <a:pPr>
              <a:defRPr/>
            </a:pPr>
            <a:r>
              <a:rPr lang="de-DE"/>
              <a:t>Dienststelle</a:t>
            </a:r>
          </a:p>
        </p:txBody>
      </p:sp>
      <p:pic>
        <p:nvPicPr>
          <p:cNvPr id="1030" name="Picture 7" descr="Streife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373063"/>
            <a:ext cx="38735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8737600" y="64008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68F29259-C9BD-4CFA-96F4-CA3871FE7958}" type="slidenum">
              <a:rPr lang="it-IT" altLang="de-DE" sz="1000" smtClean="0">
                <a:solidFill>
                  <a:srgbClr val="3333CC"/>
                </a:solidFill>
                <a:latin typeface="Arial" panose="020B0604020202020204" pitchFamily="34" charset="0"/>
              </a:rPr>
              <a:pPr algn="r">
                <a:defRPr/>
              </a:pPr>
              <a:t>‹Nr.›</a:t>
            </a:fld>
            <a:endParaRPr lang="it-IT" altLang="de-DE" sz="1000">
              <a:solidFill>
                <a:srgbClr val="3333CC"/>
              </a:solidFill>
              <a:latin typeface="Arial" panose="020B0604020202020204" pitchFamily="34" charset="0"/>
            </a:endParaRPr>
          </a:p>
        </p:txBody>
      </p:sp>
      <p:pic>
        <p:nvPicPr>
          <p:cNvPr id="1032" name="Picture 10" descr="HM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871201" y="376238"/>
            <a:ext cx="85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384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p:titleStyle>
    <p:bodyStyle>
      <a:lvl1pPr marL="342900" indent="-342900" algn="l" rtl="0" eaLnBrk="0" fontAlgn="base" hangingPunct="0">
        <a:lnSpc>
          <a:spcPts val="3000"/>
        </a:lnSpc>
        <a:spcBef>
          <a:spcPct val="0"/>
        </a:spcBef>
        <a:spcAft>
          <a:spcPct val="0"/>
        </a:spcAft>
        <a:defRPr>
          <a:solidFill>
            <a:srgbClr val="3333CC"/>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lnSpc>
          <a:spcPts val="3000"/>
        </a:lnSpc>
        <a:spcBef>
          <a:spcPct val="0"/>
        </a:spcBef>
        <a:spcAft>
          <a:spcPct val="0"/>
        </a:spcAft>
        <a:buChar char="»"/>
        <a:defRPr>
          <a:solidFill>
            <a:schemeClr val="tx1"/>
          </a:solidFill>
          <a:latin typeface="+mn-lt"/>
        </a:defRPr>
      </a:lvl5pPr>
      <a:lvl6pPr marL="2514600" indent="-228600" algn="l" rtl="0" fontAlgn="base">
        <a:lnSpc>
          <a:spcPts val="3000"/>
        </a:lnSpc>
        <a:spcBef>
          <a:spcPct val="0"/>
        </a:spcBef>
        <a:spcAft>
          <a:spcPct val="0"/>
        </a:spcAft>
        <a:buChar char="»"/>
        <a:defRPr>
          <a:solidFill>
            <a:schemeClr val="tx1"/>
          </a:solidFill>
          <a:latin typeface="+mn-lt"/>
        </a:defRPr>
      </a:lvl6pPr>
      <a:lvl7pPr marL="2971800" indent="-228600" algn="l" rtl="0" fontAlgn="base">
        <a:lnSpc>
          <a:spcPts val="3000"/>
        </a:lnSpc>
        <a:spcBef>
          <a:spcPct val="0"/>
        </a:spcBef>
        <a:spcAft>
          <a:spcPct val="0"/>
        </a:spcAft>
        <a:buChar char="»"/>
        <a:defRPr>
          <a:solidFill>
            <a:schemeClr val="tx1"/>
          </a:solidFill>
          <a:latin typeface="+mn-lt"/>
        </a:defRPr>
      </a:lvl7pPr>
      <a:lvl8pPr marL="3429000" indent="-228600" algn="l" rtl="0" fontAlgn="base">
        <a:lnSpc>
          <a:spcPts val="3000"/>
        </a:lnSpc>
        <a:spcBef>
          <a:spcPct val="0"/>
        </a:spcBef>
        <a:spcAft>
          <a:spcPct val="0"/>
        </a:spcAft>
        <a:buChar char="»"/>
        <a:defRPr>
          <a:solidFill>
            <a:schemeClr val="tx1"/>
          </a:solidFill>
          <a:latin typeface="+mn-lt"/>
        </a:defRPr>
      </a:lvl8pPr>
      <a:lvl9pPr marL="3886200" indent="-228600" algn="l" rtl="0" fontAlgn="base">
        <a:lnSpc>
          <a:spcPts val="3000"/>
        </a:lnSpc>
        <a:spcBef>
          <a:spcPct val="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Erklaerfilm_Hessisches_Schulsystem%20_08Nov_H264_HIRES.mp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992313" y="2060576"/>
            <a:ext cx="7772400" cy="568325"/>
          </a:xfrm>
        </p:spPr>
        <p:txBody>
          <a:bodyPr/>
          <a:lstStyle/>
          <a:p>
            <a:pPr>
              <a:defRPr/>
            </a:pPr>
            <a:r>
              <a:rPr lang="de-DE" altLang="de-DE" dirty="0">
                <a:solidFill>
                  <a:schemeClr val="accent6">
                    <a:lumMod val="75000"/>
                  </a:schemeClr>
                </a:solidFill>
              </a:rPr>
              <a:t>Mein Kind kommt in die 5. Klasse </a:t>
            </a:r>
          </a:p>
        </p:txBody>
      </p:sp>
      <p:sp>
        <p:nvSpPr>
          <p:cNvPr id="4099" name="Inhaltsplatzhalter 2"/>
          <p:cNvSpPr>
            <a:spLocks noGrp="1"/>
          </p:cNvSpPr>
          <p:nvPr>
            <p:ph idx="1"/>
          </p:nvPr>
        </p:nvSpPr>
        <p:spPr>
          <a:xfrm>
            <a:off x="1811338" y="2663825"/>
            <a:ext cx="8748712" cy="4078288"/>
          </a:xfrm>
          <a:solidFill>
            <a:schemeClr val="accent6">
              <a:lumMod val="75000"/>
            </a:schemeClr>
          </a:solidFill>
        </p:spPr>
        <p:txBody>
          <a:bodyPr/>
          <a:lstStyle/>
          <a:p>
            <a:pPr marL="179388" indent="0">
              <a:defRPr/>
            </a:pPr>
            <a:r>
              <a:rPr lang="de-DE" altLang="de-DE" sz="2400" dirty="0">
                <a:solidFill>
                  <a:schemeClr val="bg1"/>
                </a:solidFill>
              </a:rPr>
              <a:t>Informationen zum Übergang in die weiterführende Schule</a:t>
            </a:r>
          </a:p>
        </p:txBody>
      </p:sp>
      <p:sp>
        <p:nvSpPr>
          <p:cNvPr id="4" name="Datumsplatzhalter 3"/>
          <p:cNvSpPr>
            <a:spLocks noGrp="1"/>
          </p:cNvSpPr>
          <p:nvPr>
            <p:ph type="dt" sz="quarter" idx="10"/>
          </p:nvPr>
        </p:nvSpPr>
        <p:spPr/>
        <p:txBody>
          <a:bodyPr/>
          <a:lstStyle/>
          <a:p>
            <a:pPr fontAlgn="base">
              <a:spcBef>
                <a:spcPct val="0"/>
              </a:spcBef>
              <a:spcAft>
                <a:spcPct val="0"/>
              </a:spcAft>
              <a:defRPr/>
            </a:pPr>
            <a:fld id="{9C0AEDE4-1659-4CD8-BAC2-99E62098777B}" type="datetime2">
              <a:rPr lang="de-DE">
                <a:solidFill>
                  <a:srgbClr val="FFFFFF"/>
                </a:solidFill>
                <a:latin typeface="Arial"/>
              </a:rPr>
              <a:pPr fontAlgn="base">
                <a:spcBef>
                  <a:spcPct val="0"/>
                </a:spcBef>
                <a:spcAft>
                  <a:spcPct val="0"/>
                </a:spcAft>
                <a:defRPr/>
              </a:pPr>
              <a:t>Montag, 2. November 2020</a:t>
            </a:fld>
            <a:endParaRPr lang="de-DE" dirty="0">
              <a:solidFill>
                <a:srgbClr val="FFFFFF"/>
              </a:solidFill>
              <a:latin typeface="Arial"/>
            </a:endParaRPr>
          </a:p>
        </p:txBody>
      </p:sp>
      <p:sp>
        <p:nvSpPr>
          <p:cNvPr id="5"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137194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6816726" y="1341438"/>
            <a:ext cx="3527425" cy="489585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5 Jahre bis zum Haupt-schulabschluss bzw. qualifizierenden Hauptschulabschluss</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erste Fremdsprache Englisch verbindlich</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danach Übergang in die Realschule oder in die Sekundarstufe II </a:t>
            </a:r>
            <a:br>
              <a:rPr lang="de-DE" sz="2000" dirty="0">
                <a:solidFill>
                  <a:srgbClr val="2D2DB9">
                    <a:lumMod val="75000"/>
                  </a:srgbClr>
                </a:solidFill>
                <a:latin typeface="Arial"/>
              </a:rPr>
            </a:br>
            <a:r>
              <a:rPr lang="de-DE" sz="2000" dirty="0">
                <a:solidFill>
                  <a:srgbClr val="2D2DB9">
                    <a:lumMod val="75000"/>
                  </a:srgbClr>
                </a:solidFill>
                <a:latin typeface="Arial"/>
              </a:rPr>
              <a:t>(z. B. Berufsausbildung oder Besuch einer Berufsfachschule zum Erwerb des mittleren Abschlusses)</a:t>
            </a:r>
          </a:p>
        </p:txBody>
      </p:sp>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9460" name="Rectangle 2"/>
          <p:cNvSpPr>
            <a:spLocks noGrp="1" noChangeArrowheads="1"/>
          </p:cNvSpPr>
          <p:nvPr>
            <p:ph type="title"/>
          </p:nvPr>
        </p:nvSpPr>
        <p:spPr>
          <a:xfrm>
            <a:off x="2057400" y="838200"/>
            <a:ext cx="7772400" cy="503238"/>
          </a:xfrm>
        </p:spPr>
        <p:txBody>
          <a:bodyPr/>
          <a:lstStyle/>
          <a:p>
            <a:pPr eaLnBrk="1" hangingPunct="1">
              <a:defRPr/>
            </a:pPr>
            <a:r>
              <a:rPr lang="de-DE" altLang="de-DE" dirty="0">
                <a:solidFill>
                  <a:schemeClr val="accent6">
                    <a:lumMod val="75000"/>
                  </a:schemeClr>
                </a:solidFill>
              </a:rPr>
              <a:t>Der Hauptschulbildungsgang</a:t>
            </a:r>
          </a:p>
        </p:txBody>
      </p:sp>
      <p:grpSp>
        <p:nvGrpSpPr>
          <p:cNvPr id="24581" name="Gruppieren 1"/>
          <p:cNvGrpSpPr>
            <a:grpSpLocks/>
          </p:cNvGrpSpPr>
          <p:nvPr/>
        </p:nvGrpSpPr>
        <p:grpSpPr bwMode="auto">
          <a:xfrm>
            <a:off x="2214564" y="1557339"/>
            <a:ext cx="3908425" cy="4740275"/>
            <a:chOff x="690563" y="1557338"/>
            <a:chExt cx="3908425" cy="4740275"/>
          </a:xfrm>
        </p:grpSpPr>
        <p:sp>
          <p:nvSpPr>
            <p:cNvPr id="11" name="Rechteck 10"/>
            <p:cNvSpPr/>
            <p:nvPr/>
          </p:nvSpPr>
          <p:spPr>
            <a:xfrm>
              <a:off x="690563" y="5949950"/>
              <a:ext cx="3908425"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2000" dirty="0">
                  <a:solidFill>
                    <a:srgbClr val="2D2DB9">
                      <a:lumMod val="75000"/>
                    </a:srgbClr>
                  </a:solidFill>
                  <a:latin typeface="Arial"/>
                </a:rPr>
                <a:t>Grundschule</a:t>
              </a:r>
            </a:p>
          </p:txBody>
        </p:sp>
        <p:sp>
          <p:nvSpPr>
            <p:cNvPr id="13" name="Rechteck 12"/>
            <p:cNvSpPr/>
            <p:nvPr/>
          </p:nvSpPr>
          <p:spPr bwMode="auto">
            <a:xfrm>
              <a:off x="690563" y="5535613"/>
              <a:ext cx="3908425" cy="414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000" dirty="0">
                  <a:solidFill>
                    <a:srgbClr val="FFFFFF"/>
                  </a:solidFill>
                  <a:latin typeface="Arial"/>
                </a:rPr>
                <a:t>Hauptschulbildungsgang</a:t>
              </a:r>
            </a:p>
          </p:txBody>
        </p:sp>
        <p:sp>
          <p:nvSpPr>
            <p:cNvPr id="14" name="Rechteck 13"/>
            <p:cNvSpPr/>
            <p:nvPr/>
          </p:nvSpPr>
          <p:spPr bwMode="auto">
            <a:xfrm>
              <a:off x="1314450" y="1557338"/>
              <a:ext cx="655638"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Haupt- und Realschule</a:t>
              </a:r>
            </a:p>
          </p:txBody>
        </p:sp>
        <p:sp>
          <p:nvSpPr>
            <p:cNvPr id="15" name="Rechteck 14"/>
            <p:cNvSpPr/>
            <p:nvPr/>
          </p:nvSpPr>
          <p:spPr bwMode="auto">
            <a:xfrm>
              <a:off x="690563" y="1557338"/>
              <a:ext cx="623887"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Hauptschule</a:t>
              </a:r>
            </a:p>
          </p:txBody>
        </p:sp>
        <p:sp>
          <p:nvSpPr>
            <p:cNvPr id="16" name="Rechteck 15"/>
            <p:cNvSpPr/>
            <p:nvPr/>
          </p:nvSpPr>
          <p:spPr bwMode="auto">
            <a:xfrm>
              <a:off x="197008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Mittelstufenschule</a:t>
              </a:r>
            </a:p>
          </p:txBody>
        </p:sp>
        <p:sp>
          <p:nvSpPr>
            <p:cNvPr id="26" name="Rechteck 25"/>
            <p:cNvSpPr/>
            <p:nvPr/>
          </p:nvSpPr>
          <p:spPr bwMode="auto">
            <a:xfrm>
              <a:off x="262731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Koop. Gesamtschule</a:t>
              </a:r>
            </a:p>
          </p:txBody>
        </p:sp>
        <p:sp>
          <p:nvSpPr>
            <p:cNvPr id="28" name="Rechteck 27"/>
            <p:cNvSpPr/>
            <p:nvPr/>
          </p:nvSpPr>
          <p:spPr bwMode="auto">
            <a:xfrm>
              <a:off x="328453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Integrierte Gesamtschule</a:t>
              </a:r>
            </a:p>
          </p:txBody>
        </p:sp>
        <p:sp>
          <p:nvSpPr>
            <p:cNvPr id="31" name="Rechteck 30"/>
            <p:cNvSpPr/>
            <p:nvPr/>
          </p:nvSpPr>
          <p:spPr bwMode="auto">
            <a:xfrm>
              <a:off x="394176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Förderschule</a:t>
              </a:r>
            </a:p>
          </p:txBody>
        </p:sp>
      </p:grpSp>
      <p:sp>
        <p:nvSpPr>
          <p:cNvPr id="33"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262396221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8435" name="Rectangle 2"/>
          <p:cNvSpPr>
            <a:spLocks noGrp="1" noChangeArrowheads="1"/>
          </p:cNvSpPr>
          <p:nvPr>
            <p:ph type="title"/>
          </p:nvPr>
        </p:nvSpPr>
        <p:spPr>
          <a:xfrm>
            <a:off x="2057400" y="838201"/>
            <a:ext cx="7772400" cy="1146175"/>
          </a:xfrm>
        </p:spPr>
        <p:txBody>
          <a:bodyPr/>
          <a:lstStyle/>
          <a:p>
            <a:pPr eaLnBrk="1" hangingPunct="1">
              <a:defRPr/>
            </a:pPr>
            <a:r>
              <a:rPr lang="de-DE" altLang="de-DE" dirty="0">
                <a:solidFill>
                  <a:schemeClr val="accent6">
                    <a:lumMod val="75000"/>
                  </a:schemeClr>
                </a:solidFill>
                <a:ea typeface="MS PGothic" pitchFamily="34" charset="-128"/>
                <a:cs typeface="Arial" charset="0"/>
              </a:rPr>
              <a:t>Der Realschulbildungsgang</a:t>
            </a:r>
          </a:p>
        </p:txBody>
      </p:sp>
      <p:sp>
        <p:nvSpPr>
          <p:cNvPr id="31" name="Rechteck 30"/>
          <p:cNvSpPr/>
          <p:nvPr/>
        </p:nvSpPr>
        <p:spPr>
          <a:xfrm>
            <a:off x="6816726" y="1341438"/>
            <a:ext cx="3527425" cy="5016500"/>
          </a:xfrm>
          <a:prstGeom prst="rect">
            <a:avLst/>
          </a:prstGeom>
        </p:spPr>
        <p:txBody>
          <a:bodyPr>
            <a:spAutoFit/>
          </a:bodyPr>
          <a:lstStyle/>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6 Jahre bis zum Realschulabschluss bzw. qualifizierenden Realschulabschluss</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erste Fremdsprache verbindlich (in der Regel Englisch)</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zweite Fremdsprache möglich ab Klasse 7</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im Anschluss Übergang in die Sekundarstufe II </a:t>
            </a:r>
            <a:br>
              <a:rPr lang="de-DE" sz="2000" dirty="0">
                <a:solidFill>
                  <a:srgbClr val="2D2DB9">
                    <a:lumMod val="75000"/>
                  </a:srgbClr>
                </a:solidFill>
                <a:latin typeface="Arial"/>
              </a:rPr>
            </a:br>
            <a:r>
              <a:rPr lang="de-DE" sz="2000" dirty="0">
                <a:solidFill>
                  <a:srgbClr val="2D2DB9">
                    <a:lumMod val="75000"/>
                  </a:srgbClr>
                </a:solidFill>
                <a:latin typeface="Arial"/>
              </a:rPr>
              <a:t>(z. B. Berufsausbildung / gymnasiale Oberstufe)</a:t>
            </a:r>
          </a:p>
        </p:txBody>
      </p:sp>
      <p:sp>
        <p:nvSpPr>
          <p:cNvPr id="33"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grpSp>
        <p:nvGrpSpPr>
          <p:cNvPr id="26630" name="Gruppieren 1"/>
          <p:cNvGrpSpPr>
            <a:grpSpLocks/>
          </p:cNvGrpSpPr>
          <p:nvPr/>
        </p:nvGrpSpPr>
        <p:grpSpPr bwMode="auto">
          <a:xfrm>
            <a:off x="2214564" y="1557339"/>
            <a:ext cx="3908425" cy="4740275"/>
            <a:chOff x="690563" y="1557338"/>
            <a:chExt cx="3908425" cy="4740275"/>
          </a:xfrm>
        </p:grpSpPr>
        <p:sp>
          <p:nvSpPr>
            <p:cNvPr id="40" name="Rechteck 39"/>
            <p:cNvSpPr/>
            <p:nvPr/>
          </p:nvSpPr>
          <p:spPr>
            <a:xfrm>
              <a:off x="690563" y="5949950"/>
              <a:ext cx="3908425"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2000" dirty="0">
                  <a:solidFill>
                    <a:srgbClr val="2D2DB9">
                      <a:lumMod val="75000"/>
                    </a:srgbClr>
                  </a:solidFill>
                  <a:latin typeface="Arial"/>
                </a:rPr>
                <a:t>Grundschule</a:t>
              </a:r>
            </a:p>
          </p:txBody>
        </p:sp>
        <p:sp>
          <p:nvSpPr>
            <p:cNvPr id="41" name="Rechteck 40"/>
            <p:cNvSpPr/>
            <p:nvPr/>
          </p:nvSpPr>
          <p:spPr bwMode="auto">
            <a:xfrm>
              <a:off x="690563" y="5535613"/>
              <a:ext cx="3908425" cy="414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000" dirty="0">
                  <a:solidFill>
                    <a:srgbClr val="FFFFFF"/>
                  </a:solidFill>
                  <a:latin typeface="Arial"/>
                </a:rPr>
                <a:t>Realschulbildungsgang</a:t>
              </a:r>
            </a:p>
          </p:txBody>
        </p:sp>
        <p:sp>
          <p:nvSpPr>
            <p:cNvPr id="42" name="Rechteck 41"/>
            <p:cNvSpPr/>
            <p:nvPr/>
          </p:nvSpPr>
          <p:spPr bwMode="auto">
            <a:xfrm>
              <a:off x="1314450" y="1557338"/>
              <a:ext cx="655638"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Realschule</a:t>
              </a:r>
            </a:p>
          </p:txBody>
        </p:sp>
        <p:sp>
          <p:nvSpPr>
            <p:cNvPr id="43" name="Rechteck 42"/>
            <p:cNvSpPr/>
            <p:nvPr/>
          </p:nvSpPr>
          <p:spPr bwMode="auto">
            <a:xfrm>
              <a:off x="690563" y="1557338"/>
              <a:ext cx="623887"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Haupt- und Realschule</a:t>
              </a:r>
            </a:p>
          </p:txBody>
        </p:sp>
        <p:sp>
          <p:nvSpPr>
            <p:cNvPr id="44" name="Rechteck 43"/>
            <p:cNvSpPr/>
            <p:nvPr/>
          </p:nvSpPr>
          <p:spPr bwMode="auto">
            <a:xfrm>
              <a:off x="197008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Mittelstufenschule</a:t>
              </a:r>
            </a:p>
          </p:txBody>
        </p:sp>
        <p:sp>
          <p:nvSpPr>
            <p:cNvPr id="45" name="Rechteck 44"/>
            <p:cNvSpPr/>
            <p:nvPr/>
          </p:nvSpPr>
          <p:spPr bwMode="auto">
            <a:xfrm>
              <a:off x="262731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Koop. Gesamtschule</a:t>
              </a:r>
            </a:p>
          </p:txBody>
        </p:sp>
        <p:sp>
          <p:nvSpPr>
            <p:cNvPr id="46" name="Rechteck 45"/>
            <p:cNvSpPr/>
            <p:nvPr/>
          </p:nvSpPr>
          <p:spPr bwMode="auto">
            <a:xfrm>
              <a:off x="328453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Integrierte Gesamtschule</a:t>
              </a:r>
            </a:p>
          </p:txBody>
        </p:sp>
        <p:sp>
          <p:nvSpPr>
            <p:cNvPr id="47" name="Rechteck 46"/>
            <p:cNvSpPr/>
            <p:nvPr/>
          </p:nvSpPr>
          <p:spPr bwMode="auto">
            <a:xfrm>
              <a:off x="394176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Förderschule</a:t>
              </a:r>
            </a:p>
          </p:txBody>
        </p:sp>
      </p:grpSp>
    </p:spTree>
    <p:extLst>
      <p:ext uri="{BB962C8B-B14F-4D97-AF65-F5344CB8AC3E}">
        <p14:creationId xmlns:p14="http://schemas.microsoft.com/office/powerpoint/2010/main" val="166096915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7412" name="Rectangle 2"/>
          <p:cNvSpPr>
            <a:spLocks noGrp="1" noChangeArrowheads="1"/>
          </p:cNvSpPr>
          <p:nvPr>
            <p:ph type="title"/>
          </p:nvPr>
        </p:nvSpPr>
        <p:spPr>
          <a:xfrm>
            <a:off x="2057400" y="838201"/>
            <a:ext cx="7772400" cy="1146175"/>
          </a:xfrm>
        </p:spPr>
        <p:txBody>
          <a:bodyPr/>
          <a:lstStyle/>
          <a:p>
            <a:pPr eaLnBrk="1" hangingPunct="1">
              <a:defRPr/>
            </a:pPr>
            <a:r>
              <a:rPr lang="de-DE" altLang="de-DE" dirty="0">
                <a:solidFill>
                  <a:schemeClr val="accent6">
                    <a:lumMod val="75000"/>
                  </a:schemeClr>
                </a:solidFill>
                <a:ea typeface="MS PGothic" pitchFamily="34" charset="-128"/>
                <a:cs typeface="Arial" charset="0"/>
              </a:rPr>
              <a:t>Der gymnasiale Bildungsgang</a:t>
            </a:r>
          </a:p>
        </p:txBody>
      </p:sp>
      <p:sp>
        <p:nvSpPr>
          <p:cNvPr id="9" name="Rechteck 8"/>
          <p:cNvSpPr/>
          <p:nvPr/>
        </p:nvSpPr>
        <p:spPr>
          <a:xfrm>
            <a:off x="6816726" y="1343026"/>
            <a:ext cx="3527425" cy="5324475"/>
          </a:xfrm>
          <a:prstGeom prst="rect">
            <a:avLst/>
          </a:prstGeom>
        </p:spPr>
        <p:txBody>
          <a:bodyPr>
            <a:spAutoFit/>
          </a:bodyPr>
          <a:lstStyle/>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Der Abschluss dieses Bildungsganges wird am Ende der Sekundarstufe II erteilt (allgemeine Hochschulreife).</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erste Fremdsprache verbindlich (Englisch, Französisch oder Latein)</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zweite Fremdsprache verbindlich / dritte  Fremdsprache möglich</a:t>
            </a:r>
          </a:p>
          <a:p>
            <a:pPr marL="342900" indent="-342900" fontAlgn="base">
              <a:spcBef>
                <a:spcPct val="0"/>
              </a:spcBef>
              <a:spcAft>
                <a:spcPct val="0"/>
              </a:spcAft>
              <a:buFont typeface="Arial" panose="020B0604020202020204" pitchFamily="34" charset="0"/>
              <a:buChar char="•"/>
              <a:defRPr/>
            </a:pPr>
            <a:endParaRPr lang="de-DE" sz="2000" dirty="0">
              <a:solidFill>
                <a:srgbClr val="2D2DB9">
                  <a:lumMod val="75000"/>
                </a:srgbClr>
              </a:solidFill>
              <a:latin typeface="Arial"/>
            </a:endParaRPr>
          </a:p>
          <a:p>
            <a:pPr marL="342900" indent="-342900" fontAlgn="base">
              <a:spcBef>
                <a:spcPct val="0"/>
              </a:spcBef>
              <a:spcAft>
                <a:spcPct val="0"/>
              </a:spcAft>
              <a:buFont typeface="Arial" panose="020B0604020202020204" pitchFamily="34" charset="0"/>
              <a:buChar char="•"/>
              <a:defRPr/>
            </a:pPr>
            <a:r>
              <a:rPr lang="de-DE" sz="2000" dirty="0">
                <a:solidFill>
                  <a:srgbClr val="2D2DB9">
                    <a:lumMod val="75000"/>
                  </a:srgbClr>
                </a:solidFill>
                <a:latin typeface="Arial"/>
              </a:rPr>
              <a:t>Übergang in ein Studium / in eine Berufsausbildung möglich</a:t>
            </a:r>
            <a:endParaRPr lang="de-DE" sz="1600" dirty="0">
              <a:solidFill>
                <a:srgbClr val="000000"/>
              </a:solidFill>
              <a:latin typeface="Arial"/>
            </a:endParaRPr>
          </a:p>
        </p:txBody>
      </p:sp>
      <p:sp>
        <p:nvSpPr>
          <p:cNvPr id="32"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
            </a:r>
            <a:br>
              <a:rPr lang="de-DE">
                <a:latin typeface="Arial"/>
              </a:rPr>
            </a:br>
            <a:endParaRPr lang="de-DE">
              <a:latin typeface="Arial"/>
            </a:endParaRPr>
          </a:p>
        </p:txBody>
      </p:sp>
      <p:grpSp>
        <p:nvGrpSpPr>
          <p:cNvPr id="28678" name="Gruppieren 1"/>
          <p:cNvGrpSpPr>
            <a:grpSpLocks/>
          </p:cNvGrpSpPr>
          <p:nvPr/>
        </p:nvGrpSpPr>
        <p:grpSpPr bwMode="auto">
          <a:xfrm>
            <a:off x="2179638" y="1525588"/>
            <a:ext cx="3949700" cy="4773612"/>
            <a:chOff x="655638" y="1525027"/>
            <a:chExt cx="3950174" cy="4774173"/>
          </a:xfrm>
        </p:grpSpPr>
        <p:sp>
          <p:nvSpPr>
            <p:cNvPr id="38" name="Rechteck 37"/>
            <p:cNvSpPr/>
            <p:nvPr/>
          </p:nvSpPr>
          <p:spPr>
            <a:xfrm>
              <a:off x="690567" y="5951497"/>
              <a:ext cx="3910481" cy="34770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2000" dirty="0">
                  <a:solidFill>
                    <a:srgbClr val="2D2DB9">
                      <a:lumMod val="75000"/>
                    </a:srgbClr>
                  </a:solidFill>
                  <a:latin typeface="Arial"/>
                </a:rPr>
                <a:t>Grundschule</a:t>
              </a:r>
            </a:p>
          </p:txBody>
        </p:sp>
        <p:sp>
          <p:nvSpPr>
            <p:cNvPr id="39" name="Rechteck 38"/>
            <p:cNvSpPr/>
            <p:nvPr/>
          </p:nvSpPr>
          <p:spPr bwMode="auto">
            <a:xfrm>
              <a:off x="690567" y="5537110"/>
              <a:ext cx="3910481" cy="4143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000" dirty="0">
                  <a:solidFill>
                    <a:srgbClr val="FFFFFF"/>
                  </a:solidFill>
                  <a:latin typeface="Arial"/>
                </a:rPr>
                <a:t>Gymnasialer</a:t>
              </a:r>
              <a:r>
                <a:rPr lang="de-DE" sz="1600" dirty="0">
                  <a:solidFill>
                    <a:srgbClr val="FFFFFF"/>
                  </a:solidFill>
                  <a:latin typeface="Arial"/>
                </a:rPr>
                <a:t> </a:t>
              </a:r>
              <a:r>
                <a:rPr lang="de-DE" sz="2000" dirty="0">
                  <a:solidFill>
                    <a:srgbClr val="FFFFFF"/>
                  </a:solidFill>
                  <a:latin typeface="Arial"/>
                </a:rPr>
                <a:t>Bildungsgang</a:t>
              </a:r>
              <a:endParaRPr lang="de-DE" sz="1600" dirty="0">
                <a:solidFill>
                  <a:srgbClr val="FFFFFF"/>
                </a:solidFill>
                <a:latin typeface="Arial"/>
              </a:endParaRPr>
            </a:p>
          </p:txBody>
        </p:sp>
        <p:sp>
          <p:nvSpPr>
            <p:cNvPr id="40" name="Rechteck 39"/>
            <p:cNvSpPr/>
            <p:nvPr/>
          </p:nvSpPr>
          <p:spPr bwMode="auto">
            <a:xfrm>
              <a:off x="2651663" y="1525588"/>
              <a:ext cx="979200" cy="40289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Integrierte Gesamtschule</a:t>
              </a:r>
            </a:p>
          </p:txBody>
        </p:sp>
        <p:sp>
          <p:nvSpPr>
            <p:cNvPr id="41" name="Rechteck 40"/>
            <p:cNvSpPr/>
            <p:nvPr/>
          </p:nvSpPr>
          <p:spPr bwMode="auto">
            <a:xfrm>
              <a:off x="3626612" y="1525588"/>
              <a:ext cx="979200" cy="4028959"/>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Förderschule</a:t>
              </a:r>
            </a:p>
          </p:txBody>
        </p:sp>
        <p:sp>
          <p:nvSpPr>
            <p:cNvPr id="44" name="Rechteck 43"/>
            <p:cNvSpPr/>
            <p:nvPr/>
          </p:nvSpPr>
          <p:spPr bwMode="auto">
            <a:xfrm>
              <a:off x="1672902" y="1527882"/>
              <a:ext cx="979200" cy="40284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base">
                <a:spcBef>
                  <a:spcPct val="0"/>
                </a:spcBef>
                <a:spcAft>
                  <a:spcPct val="0"/>
                </a:spcAft>
                <a:defRPr/>
              </a:pPr>
              <a:r>
                <a:rPr lang="de-DE" sz="2000" dirty="0">
                  <a:solidFill>
                    <a:srgbClr val="FFFFFF"/>
                  </a:solidFill>
                  <a:latin typeface="Arial"/>
                </a:rPr>
                <a:t>     Koop. Gesamtschule G8   (G9)</a:t>
              </a:r>
            </a:p>
          </p:txBody>
        </p:sp>
        <p:sp>
          <p:nvSpPr>
            <p:cNvPr id="45" name="Rechteck 44"/>
            <p:cNvSpPr/>
            <p:nvPr/>
          </p:nvSpPr>
          <p:spPr bwMode="auto">
            <a:xfrm>
              <a:off x="693989" y="1525027"/>
              <a:ext cx="979200" cy="40284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base">
                <a:spcBef>
                  <a:spcPct val="0"/>
                </a:spcBef>
                <a:spcAft>
                  <a:spcPct val="0"/>
                </a:spcAft>
                <a:defRPr/>
              </a:pPr>
              <a:r>
                <a:rPr lang="de-DE" sz="2000" dirty="0">
                  <a:solidFill>
                    <a:srgbClr val="FFFFFF"/>
                  </a:solidFill>
                  <a:latin typeface="Arial"/>
                </a:rPr>
                <a:t>               Gymnasium G8        (G9)</a:t>
              </a:r>
            </a:p>
          </p:txBody>
        </p:sp>
        <p:cxnSp>
          <p:nvCxnSpPr>
            <p:cNvPr id="6" name="Gerade Verbindung 5"/>
            <p:cNvCxnSpPr/>
            <p:nvPr/>
          </p:nvCxnSpPr>
          <p:spPr>
            <a:xfrm>
              <a:off x="655638" y="2214083"/>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3" name="Gerade Verbindung 22"/>
            <p:cNvCxnSpPr/>
            <p:nvPr/>
          </p:nvCxnSpPr>
          <p:spPr>
            <a:xfrm>
              <a:off x="1624129" y="2214083"/>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4" name="Gerade Verbindung 23"/>
            <p:cNvCxnSpPr/>
            <p:nvPr/>
          </p:nvCxnSpPr>
          <p:spPr>
            <a:xfrm>
              <a:off x="655638" y="1532965"/>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5" name="Gerade Verbindung 24"/>
            <p:cNvCxnSpPr/>
            <p:nvPr/>
          </p:nvCxnSpPr>
          <p:spPr>
            <a:xfrm>
              <a:off x="1624129" y="1532965"/>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6" name="Gerade Verbindung 25"/>
            <p:cNvCxnSpPr/>
            <p:nvPr/>
          </p:nvCxnSpPr>
          <p:spPr>
            <a:xfrm flipH="1">
              <a:off x="1663821" y="1574245"/>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31" name="Gerade Verbindung 30"/>
            <p:cNvCxnSpPr/>
            <p:nvPr/>
          </p:nvCxnSpPr>
          <p:spPr>
            <a:xfrm flipH="1">
              <a:off x="2640251" y="1575833"/>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3" name="Gerade Verbindung 42"/>
            <p:cNvCxnSpPr/>
            <p:nvPr/>
          </p:nvCxnSpPr>
          <p:spPr>
            <a:xfrm flipH="1">
              <a:off x="693743" y="1583771"/>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grpSp>
      <p:sp>
        <p:nvSpPr>
          <p:cNvPr id="28679" name="Fußzeilenplatzhalter 4"/>
          <p:cNvSpPr txBox="1">
            <a:spLocks/>
          </p:cNvSpPr>
          <p:nvPr/>
        </p:nvSpPr>
        <p:spPr bwMode="auto">
          <a:xfrm>
            <a:off x="2057400" y="2952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fontAlgn="base">
              <a:lnSpc>
                <a:spcPct val="100000"/>
              </a:lnSpc>
              <a:spcBef>
                <a:spcPct val="0"/>
              </a:spcBef>
              <a:spcAft>
                <a:spcPct val="0"/>
              </a:spcAft>
            </a:pPr>
            <a:r>
              <a:rPr lang="de-DE" altLang="de-DE" sz="1200" b="1">
                <a:solidFill>
                  <a:srgbClr val="244894"/>
                </a:solidFill>
              </a:rPr>
              <a:t>Hessisches Kultusministerium</a:t>
            </a:r>
          </a:p>
        </p:txBody>
      </p:sp>
    </p:spTree>
    <p:extLst>
      <p:ext uri="{BB962C8B-B14F-4D97-AF65-F5344CB8AC3E}">
        <p14:creationId xmlns:p14="http://schemas.microsoft.com/office/powerpoint/2010/main" val="39365547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055813" y="838201"/>
            <a:ext cx="7772400" cy="1146175"/>
          </a:xfrm>
        </p:spPr>
        <p:txBody>
          <a:bodyPr/>
          <a:lstStyle/>
          <a:p>
            <a:pPr>
              <a:defRPr/>
            </a:pPr>
            <a:r>
              <a:rPr lang="de-DE" altLang="de-DE" dirty="0">
                <a:solidFill>
                  <a:schemeClr val="accent6">
                    <a:lumMod val="75000"/>
                  </a:schemeClr>
                </a:solidFill>
              </a:rPr>
              <a:t>Bildungsgänge und Schulformen – Was ist der Unterschied?</a:t>
            </a:r>
          </a:p>
        </p:txBody>
      </p:sp>
      <p:sp>
        <p:nvSpPr>
          <p:cNvPr id="18435" name="Inhaltsplatzhalter 2"/>
          <p:cNvSpPr>
            <a:spLocks noGrp="1"/>
          </p:cNvSpPr>
          <p:nvPr>
            <p:ph idx="1"/>
          </p:nvPr>
        </p:nvSpPr>
        <p:spPr>
          <a:xfrm>
            <a:off x="2055813" y="1979613"/>
            <a:ext cx="7772400" cy="4114800"/>
          </a:xfrm>
        </p:spPr>
        <p:txBody>
          <a:bodyPr/>
          <a:lstStyle/>
          <a:p>
            <a:pPr marL="0" indent="0">
              <a:defRPr/>
            </a:pPr>
            <a:r>
              <a:rPr lang="de-DE" altLang="de-DE" sz="2000" dirty="0">
                <a:solidFill>
                  <a:schemeClr val="accent6">
                    <a:lumMod val="75000"/>
                  </a:schemeClr>
                </a:solidFill>
              </a:rPr>
              <a:t>In der Sekundarstufe I gibt es drei Bildungsgänge, die zu </a:t>
            </a:r>
            <a:r>
              <a:rPr lang="de-DE" altLang="de-DE" sz="2000" dirty="0" err="1">
                <a:solidFill>
                  <a:schemeClr val="accent6">
                    <a:lumMod val="75000"/>
                  </a:schemeClr>
                </a:solidFill>
              </a:rPr>
              <a:t>ver-schiedenen</a:t>
            </a:r>
            <a:r>
              <a:rPr lang="de-DE" altLang="de-DE" sz="2000" dirty="0">
                <a:solidFill>
                  <a:schemeClr val="accent6">
                    <a:lumMod val="75000"/>
                  </a:schemeClr>
                </a:solidFill>
              </a:rPr>
              <a:t> Abschlüssen führen:</a:t>
            </a:r>
          </a:p>
          <a:p>
            <a:pPr>
              <a:buFont typeface="Arial" panose="020B0604020202020204" pitchFamily="34" charset="0"/>
              <a:buChar char="•"/>
              <a:defRPr/>
            </a:pPr>
            <a:r>
              <a:rPr lang="de-DE" altLang="de-DE" sz="2000" dirty="0">
                <a:solidFill>
                  <a:schemeClr val="accent6">
                    <a:lumMod val="75000"/>
                  </a:schemeClr>
                </a:solidFill>
              </a:rPr>
              <a:t>Hauptschulbildungsgang 	</a:t>
            </a:r>
            <a:r>
              <a:rPr lang="de-DE" altLang="de-DE" sz="2000" dirty="0">
                <a:solidFill>
                  <a:schemeClr val="accent6">
                    <a:lumMod val="75000"/>
                  </a:schemeClr>
                </a:solidFill>
                <a:sym typeface="Wingdings" panose="05000000000000000000" pitchFamily="2" charset="2"/>
              </a:rPr>
              <a:t>	</a:t>
            </a:r>
            <a:r>
              <a:rPr lang="de-DE" altLang="de-DE" sz="2000" dirty="0">
                <a:solidFill>
                  <a:schemeClr val="accent6">
                    <a:lumMod val="75000"/>
                  </a:schemeClr>
                </a:solidFill>
              </a:rPr>
              <a:t>Hauptschulabschluss</a:t>
            </a:r>
          </a:p>
          <a:p>
            <a:pPr>
              <a:buFont typeface="Arial" panose="020B0604020202020204" pitchFamily="34" charset="0"/>
              <a:buChar char="•"/>
              <a:defRPr/>
            </a:pPr>
            <a:r>
              <a:rPr lang="de-DE" altLang="de-DE" sz="2000" dirty="0">
                <a:solidFill>
                  <a:schemeClr val="accent6">
                    <a:lumMod val="75000"/>
                  </a:schemeClr>
                </a:solidFill>
              </a:rPr>
              <a:t>Realschulbildungsgang 	</a:t>
            </a:r>
            <a:r>
              <a:rPr lang="de-DE" altLang="de-DE" sz="2000" dirty="0">
                <a:solidFill>
                  <a:schemeClr val="accent6">
                    <a:lumMod val="75000"/>
                  </a:schemeClr>
                </a:solidFill>
                <a:sym typeface="Wingdings" panose="05000000000000000000" pitchFamily="2" charset="2"/>
              </a:rPr>
              <a:t>	</a:t>
            </a:r>
            <a:r>
              <a:rPr lang="de-DE" altLang="de-DE" sz="2000" dirty="0">
                <a:solidFill>
                  <a:schemeClr val="accent6">
                    <a:lumMod val="75000"/>
                  </a:schemeClr>
                </a:solidFill>
              </a:rPr>
              <a:t>Mittlerer Abschluss 						(Realschulabschluss)</a:t>
            </a:r>
          </a:p>
          <a:p>
            <a:pPr>
              <a:buFont typeface="Arial" panose="020B0604020202020204" pitchFamily="34" charset="0"/>
              <a:buChar char="•"/>
              <a:defRPr/>
            </a:pPr>
            <a:r>
              <a:rPr lang="de-DE" altLang="de-DE" sz="2000" dirty="0">
                <a:solidFill>
                  <a:schemeClr val="accent6">
                    <a:lumMod val="75000"/>
                  </a:schemeClr>
                </a:solidFill>
              </a:rPr>
              <a:t>Gymnasialer Bildungsgang 	</a:t>
            </a:r>
            <a:r>
              <a:rPr lang="de-DE" altLang="de-DE" sz="2000" dirty="0">
                <a:solidFill>
                  <a:schemeClr val="accent6">
                    <a:lumMod val="75000"/>
                  </a:schemeClr>
                </a:solidFill>
                <a:sym typeface="Wingdings" panose="05000000000000000000" pitchFamily="2" charset="2"/>
              </a:rPr>
              <a:t></a:t>
            </a:r>
            <a:r>
              <a:rPr lang="de-DE" altLang="de-DE" sz="2000" dirty="0">
                <a:solidFill>
                  <a:schemeClr val="accent6">
                    <a:lumMod val="75000"/>
                  </a:schemeClr>
                </a:solidFill>
              </a:rPr>
              <a:t> 	Allgemeine Hochschulreife 					(Abitur)</a:t>
            </a:r>
          </a:p>
          <a:p>
            <a:pPr marL="0" indent="0">
              <a:defRPr/>
            </a:pPr>
            <a:r>
              <a:rPr lang="de-DE" altLang="de-DE" sz="2000" dirty="0">
                <a:solidFill>
                  <a:schemeClr val="accent6">
                    <a:lumMod val="75000"/>
                  </a:schemeClr>
                </a:solidFill>
              </a:rPr>
              <a:t>Es gibt unterschiedliche Schulformen, an denen diese Bildungs-</a:t>
            </a:r>
          </a:p>
          <a:p>
            <a:pPr marL="0" indent="0">
              <a:defRPr/>
            </a:pPr>
            <a:r>
              <a:rPr lang="de-DE" altLang="de-DE" sz="2000" dirty="0" err="1">
                <a:solidFill>
                  <a:schemeClr val="accent6">
                    <a:lumMod val="75000"/>
                  </a:schemeClr>
                </a:solidFill>
              </a:rPr>
              <a:t>gänge</a:t>
            </a:r>
            <a:r>
              <a:rPr lang="de-DE" altLang="de-DE" sz="2000" dirty="0">
                <a:solidFill>
                  <a:schemeClr val="accent6">
                    <a:lumMod val="75000"/>
                  </a:schemeClr>
                </a:solidFill>
              </a:rPr>
              <a:t> durchlaufen und die entsprechenden Abschlüsse erworben werden können.</a:t>
            </a:r>
          </a:p>
          <a:p>
            <a:pPr>
              <a:defRPr/>
            </a:pPr>
            <a:endParaRPr lang="de-DE" altLang="de-DE" sz="2000" dirty="0"/>
          </a:p>
          <a:p>
            <a:pPr marL="0" indent="0">
              <a:defRPr/>
            </a:pPr>
            <a:endParaRPr lang="de-DE" altLang="de-DE" sz="2000" dirty="0"/>
          </a:p>
        </p:txBody>
      </p:sp>
      <p:sp>
        <p:nvSpPr>
          <p:cNvPr id="4" name="Datumsplatzhalter 3"/>
          <p:cNvSpPr>
            <a:spLocks noGrp="1"/>
          </p:cNvSpPr>
          <p:nvPr>
            <p:ph type="dt" sz="quarter" idx="10"/>
          </p:nvPr>
        </p:nvSpPr>
        <p:spPr/>
        <p:txBody>
          <a:bodyPr/>
          <a:lstStyle/>
          <a:p>
            <a:pPr fontAlgn="base">
              <a:spcBef>
                <a:spcPct val="0"/>
              </a:spcBef>
              <a:spcAft>
                <a:spcPct val="0"/>
              </a:spcAft>
              <a:defRPr/>
            </a:pPr>
            <a:fld id="{4E777957-24ED-4E7B-A1EC-6A966CC4AA70}" type="datetime2">
              <a:rPr lang="de-DE">
                <a:latin typeface="Arial"/>
              </a:rPr>
              <a:pPr fontAlgn="base">
                <a:spcBef>
                  <a:spcPct val="0"/>
                </a:spcBef>
                <a:spcAft>
                  <a:spcPct val="0"/>
                </a:spcAft>
                <a:defRPr/>
              </a:pPr>
              <a:t>Montag, 2. November 2020</a:t>
            </a:fld>
            <a:endParaRPr lang="de-DE" dirty="0">
              <a:latin typeface="Arial"/>
            </a:endParaRPr>
          </a:p>
        </p:txBody>
      </p:sp>
      <p:sp>
        <p:nvSpPr>
          <p:cNvPr id="5"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287421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0243" name="Rectangle 2"/>
          <p:cNvSpPr>
            <a:spLocks noGrp="1" noChangeArrowheads="1"/>
          </p:cNvSpPr>
          <p:nvPr>
            <p:ph type="title"/>
          </p:nvPr>
        </p:nvSpPr>
        <p:spPr>
          <a:xfrm>
            <a:off x="2057400" y="588963"/>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Schulformen in der Sekundarstufe I</a:t>
            </a:r>
          </a:p>
        </p:txBody>
      </p:sp>
      <p:sp>
        <p:nvSpPr>
          <p:cNvPr id="6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grpSp>
        <p:nvGrpSpPr>
          <p:cNvPr id="32773" name="Gruppieren 1"/>
          <p:cNvGrpSpPr>
            <a:grpSpLocks/>
          </p:cNvGrpSpPr>
          <p:nvPr/>
        </p:nvGrpSpPr>
        <p:grpSpPr bwMode="auto">
          <a:xfrm>
            <a:off x="2159000" y="1092201"/>
            <a:ext cx="7594600" cy="5216525"/>
            <a:chOff x="634477" y="1091779"/>
            <a:chExt cx="7595090" cy="5216946"/>
          </a:xfrm>
        </p:grpSpPr>
        <p:sp>
          <p:nvSpPr>
            <p:cNvPr id="10" name="Rechteck 9"/>
            <p:cNvSpPr/>
            <p:nvPr/>
          </p:nvSpPr>
          <p:spPr>
            <a:xfrm>
              <a:off x="2601517" y="1425181"/>
              <a:ext cx="2711625" cy="3492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2000" dirty="0">
                  <a:solidFill>
                    <a:srgbClr val="FFFFFF"/>
                  </a:solidFill>
                  <a:latin typeface="Arial"/>
                </a:rPr>
                <a:t>Mittlerer Abschluss</a:t>
              </a:r>
            </a:p>
          </p:txBody>
        </p:sp>
        <p:sp>
          <p:nvSpPr>
            <p:cNvPr id="12" name="Rechteck 11"/>
            <p:cNvSpPr/>
            <p:nvPr/>
          </p:nvSpPr>
          <p:spPr>
            <a:xfrm>
              <a:off x="5514767" y="1845903"/>
              <a:ext cx="2710038" cy="3492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2000" dirty="0">
                  <a:solidFill>
                    <a:srgbClr val="FFFFFF"/>
                  </a:solidFill>
                  <a:latin typeface="Arial"/>
                </a:rPr>
                <a:t>Hauptschulabschluss</a:t>
              </a:r>
            </a:p>
          </p:txBody>
        </p:sp>
        <p:sp>
          <p:nvSpPr>
            <p:cNvPr id="68" name="Rechteck 67"/>
            <p:cNvSpPr/>
            <p:nvPr/>
          </p:nvSpPr>
          <p:spPr>
            <a:xfrm>
              <a:off x="636065" y="5961035"/>
              <a:ext cx="7593502" cy="347690"/>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2000" dirty="0">
                  <a:solidFill>
                    <a:srgbClr val="2D2DB9">
                      <a:lumMod val="75000"/>
                    </a:srgbClr>
                  </a:solidFill>
                  <a:latin typeface="Arial"/>
                </a:rPr>
                <a:t>Grundschule</a:t>
              </a:r>
            </a:p>
          </p:txBody>
        </p:sp>
        <p:sp>
          <p:nvSpPr>
            <p:cNvPr id="75" name="Rechteck 74"/>
            <p:cNvSpPr/>
            <p:nvPr/>
          </p:nvSpPr>
          <p:spPr bwMode="auto">
            <a:xfrm>
              <a:off x="642416" y="5445055"/>
              <a:ext cx="1782877" cy="5159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dirty="0">
                  <a:solidFill>
                    <a:srgbClr val="FFFFFF"/>
                  </a:solidFill>
                  <a:latin typeface="Arial"/>
                </a:rPr>
                <a:t>Gymnasialer Bildungsgang</a:t>
              </a:r>
            </a:p>
          </p:txBody>
        </p:sp>
        <p:sp>
          <p:nvSpPr>
            <p:cNvPr id="76" name="Rechteck 75"/>
            <p:cNvSpPr/>
            <p:nvPr/>
          </p:nvSpPr>
          <p:spPr bwMode="auto">
            <a:xfrm>
              <a:off x="2614218" y="5446643"/>
              <a:ext cx="2711625" cy="514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dirty="0">
                  <a:solidFill>
                    <a:srgbClr val="FFFFFF"/>
                  </a:solidFill>
                  <a:latin typeface="Arial"/>
                </a:rPr>
                <a:t>Realschulbildungsgang</a:t>
              </a:r>
            </a:p>
          </p:txBody>
        </p:sp>
        <p:sp>
          <p:nvSpPr>
            <p:cNvPr id="77" name="Rechteck 76"/>
            <p:cNvSpPr/>
            <p:nvPr/>
          </p:nvSpPr>
          <p:spPr bwMode="auto">
            <a:xfrm>
              <a:off x="5519530" y="5446643"/>
              <a:ext cx="2710037" cy="514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dirty="0">
                  <a:solidFill>
                    <a:srgbClr val="FFFFFF"/>
                  </a:solidFill>
                  <a:latin typeface="Arial"/>
                </a:rPr>
                <a:t>Hauptschulbildungsgang</a:t>
              </a:r>
            </a:p>
          </p:txBody>
        </p:sp>
        <p:sp>
          <p:nvSpPr>
            <p:cNvPr id="78" name="Rechteck 77"/>
            <p:cNvSpPr/>
            <p:nvPr/>
          </p:nvSpPr>
          <p:spPr bwMode="auto">
            <a:xfrm>
              <a:off x="5972780"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 Haupt- und Realschule</a:t>
              </a:r>
            </a:p>
          </p:txBody>
        </p:sp>
        <p:sp>
          <p:nvSpPr>
            <p:cNvPr id="79" name="Rechteck 78"/>
            <p:cNvSpPr/>
            <p:nvPr/>
          </p:nvSpPr>
          <p:spPr bwMode="auto">
            <a:xfrm>
              <a:off x="5520247" y="2261708"/>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Hauptschule</a:t>
              </a:r>
            </a:p>
          </p:txBody>
        </p:sp>
        <p:sp>
          <p:nvSpPr>
            <p:cNvPr id="80" name="Rechteck 79"/>
            <p:cNvSpPr/>
            <p:nvPr/>
          </p:nvSpPr>
          <p:spPr bwMode="auto">
            <a:xfrm>
              <a:off x="6420361" y="2261552"/>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Mittelstufenschule</a:t>
              </a:r>
            </a:p>
          </p:txBody>
        </p:sp>
        <p:sp>
          <p:nvSpPr>
            <p:cNvPr id="81" name="Rechteck 80"/>
            <p:cNvSpPr/>
            <p:nvPr/>
          </p:nvSpPr>
          <p:spPr bwMode="auto">
            <a:xfrm>
              <a:off x="6873961"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Koop. Gesamtschule</a:t>
              </a:r>
            </a:p>
          </p:txBody>
        </p:sp>
        <p:sp>
          <p:nvSpPr>
            <p:cNvPr id="82" name="Rechteck 81"/>
            <p:cNvSpPr/>
            <p:nvPr/>
          </p:nvSpPr>
          <p:spPr bwMode="auto">
            <a:xfrm>
              <a:off x="7318389" y="2261552"/>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Integrierte Gesamtschule</a:t>
              </a:r>
            </a:p>
          </p:txBody>
        </p:sp>
        <p:sp>
          <p:nvSpPr>
            <p:cNvPr id="83" name="Rechteck 82"/>
            <p:cNvSpPr/>
            <p:nvPr/>
          </p:nvSpPr>
          <p:spPr bwMode="auto">
            <a:xfrm>
              <a:off x="7771989"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Förderschule</a:t>
              </a:r>
            </a:p>
          </p:txBody>
        </p:sp>
        <p:sp>
          <p:nvSpPr>
            <p:cNvPr id="84" name="Rechteck 83"/>
            <p:cNvSpPr/>
            <p:nvPr/>
          </p:nvSpPr>
          <p:spPr bwMode="auto">
            <a:xfrm>
              <a:off x="4874896"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Förderschule</a:t>
              </a:r>
            </a:p>
          </p:txBody>
        </p:sp>
        <p:sp>
          <p:nvSpPr>
            <p:cNvPr id="85" name="Rechteck 84"/>
            <p:cNvSpPr/>
            <p:nvPr/>
          </p:nvSpPr>
          <p:spPr bwMode="auto">
            <a:xfrm>
              <a:off x="4421296"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Integrierte Gesamtschule</a:t>
              </a:r>
            </a:p>
          </p:txBody>
        </p:sp>
        <p:sp>
          <p:nvSpPr>
            <p:cNvPr id="86" name="Rechteck 85"/>
            <p:cNvSpPr/>
            <p:nvPr/>
          </p:nvSpPr>
          <p:spPr bwMode="auto">
            <a:xfrm>
              <a:off x="3969862"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Koop. Gesamtschule</a:t>
              </a:r>
            </a:p>
          </p:txBody>
        </p:sp>
        <p:sp>
          <p:nvSpPr>
            <p:cNvPr id="87" name="Rechteck 86"/>
            <p:cNvSpPr/>
            <p:nvPr/>
          </p:nvSpPr>
          <p:spPr bwMode="auto">
            <a:xfrm>
              <a:off x="3516262"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Mittelstufenschule</a:t>
              </a:r>
            </a:p>
          </p:txBody>
        </p:sp>
        <p:sp>
          <p:nvSpPr>
            <p:cNvPr id="88" name="Rechteck 87"/>
            <p:cNvSpPr/>
            <p:nvPr/>
          </p:nvSpPr>
          <p:spPr bwMode="auto">
            <a:xfrm>
              <a:off x="3069464"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Haupt- und Realschule</a:t>
              </a:r>
            </a:p>
          </p:txBody>
        </p:sp>
        <p:sp>
          <p:nvSpPr>
            <p:cNvPr id="89" name="Rechteck 88"/>
            <p:cNvSpPr/>
            <p:nvPr/>
          </p:nvSpPr>
          <p:spPr bwMode="auto">
            <a:xfrm>
              <a:off x="2614835"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Realschule</a:t>
              </a:r>
            </a:p>
          </p:txBody>
        </p:sp>
        <p:sp>
          <p:nvSpPr>
            <p:cNvPr id="90" name="Rechteck 89"/>
            <p:cNvSpPr/>
            <p:nvPr/>
          </p:nvSpPr>
          <p:spPr bwMode="auto">
            <a:xfrm>
              <a:off x="1972071"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Förderschule</a:t>
              </a:r>
            </a:p>
          </p:txBody>
        </p:sp>
        <p:sp>
          <p:nvSpPr>
            <p:cNvPr id="91" name="Rechteck 90"/>
            <p:cNvSpPr/>
            <p:nvPr/>
          </p:nvSpPr>
          <p:spPr bwMode="auto">
            <a:xfrm>
              <a:off x="1521293"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2000" dirty="0">
                  <a:solidFill>
                    <a:srgbClr val="FFFFFF"/>
                  </a:solidFill>
                  <a:latin typeface="Arial"/>
                </a:rPr>
                <a:t>Integrierte Gesamtschule</a:t>
              </a:r>
            </a:p>
          </p:txBody>
        </p:sp>
        <p:sp>
          <p:nvSpPr>
            <p:cNvPr id="92" name="Rechteck 91"/>
            <p:cNvSpPr/>
            <p:nvPr/>
          </p:nvSpPr>
          <p:spPr bwMode="auto">
            <a:xfrm>
              <a:off x="1074950" y="1844824"/>
              <a:ext cx="453600" cy="3601976"/>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base">
                <a:spcBef>
                  <a:spcPct val="0"/>
                </a:spcBef>
                <a:spcAft>
                  <a:spcPct val="0"/>
                </a:spcAft>
                <a:defRPr/>
              </a:pPr>
              <a:r>
                <a:rPr lang="de-DE" sz="2000" dirty="0">
                  <a:solidFill>
                    <a:srgbClr val="FFFFFF"/>
                  </a:solidFill>
                  <a:latin typeface="Arial"/>
                </a:rPr>
                <a:t> Koop. Gesamtschule G8  (G9)  </a:t>
              </a:r>
            </a:p>
          </p:txBody>
        </p:sp>
        <p:sp>
          <p:nvSpPr>
            <p:cNvPr id="93" name="Rechteck 92"/>
            <p:cNvSpPr/>
            <p:nvPr/>
          </p:nvSpPr>
          <p:spPr bwMode="auto">
            <a:xfrm>
              <a:off x="634477"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de-DE" sz="1200" dirty="0">
                  <a:solidFill>
                    <a:srgbClr val="FFFFFF"/>
                  </a:solidFill>
                  <a:latin typeface="Arial"/>
                </a:rPr>
                <a:t>            </a:t>
              </a:r>
              <a:r>
                <a:rPr lang="de-DE" sz="2000" dirty="0">
                  <a:solidFill>
                    <a:srgbClr val="FFFFFF"/>
                  </a:solidFill>
                  <a:latin typeface="Arial"/>
                </a:rPr>
                <a:t>Gymnasium G8          (G9)           </a:t>
              </a:r>
            </a:p>
          </p:txBody>
        </p:sp>
        <p:cxnSp>
          <p:nvCxnSpPr>
            <p:cNvPr id="48" name="Gerade Verbindung 47"/>
            <p:cNvCxnSpPr/>
            <p:nvPr/>
          </p:nvCxnSpPr>
          <p:spPr>
            <a:xfrm>
              <a:off x="655116" y="2492067"/>
              <a:ext cx="892233"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1" name="Gerade Verbindung 50"/>
            <p:cNvCxnSpPr/>
            <p:nvPr/>
          </p:nvCxnSpPr>
          <p:spPr>
            <a:xfrm>
              <a:off x="653528" y="1857016"/>
              <a:ext cx="892233"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2" name="Gerade Verbindung 51"/>
            <p:cNvCxnSpPr/>
            <p:nvPr/>
          </p:nvCxnSpPr>
          <p:spPr>
            <a:xfrm flipV="1">
              <a:off x="642416"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8" name="Gerade Verbindung 57"/>
            <p:cNvCxnSpPr/>
            <p:nvPr/>
          </p:nvCxnSpPr>
          <p:spPr>
            <a:xfrm flipV="1">
              <a:off x="1086944"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9" name="Gerade Verbindung 58"/>
            <p:cNvCxnSpPr/>
            <p:nvPr/>
          </p:nvCxnSpPr>
          <p:spPr>
            <a:xfrm flipV="1">
              <a:off x="1518772"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sp>
          <p:nvSpPr>
            <p:cNvPr id="38" name="Rechteck 37"/>
            <p:cNvSpPr/>
            <p:nvPr/>
          </p:nvSpPr>
          <p:spPr>
            <a:xfrm>
              <a:off x="634477" y="1091779"/>
              <a:ext cx="1795579" cy="681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de-DE" sz="1600" dirty="0">
                  <a:solidFill>
                    <a:srgbClr val="FFFFFF"/>
                  </a:solidFill>
                  <a:latin typeface="Arial"/>
                </a:rPr>
                <a:t> Erwerb des Abschlusses am Ende der Sek II</a:t>
              </a:r>
            </a:p>
          </p:txBody>
        </p:sp>
      </p:grpSp>
    </p:spTree>
    <p:extLst>
      <p:ext uri="{BB962C8B-B14F-4D97-AF65-F5344CB8AC3E}">
        <p14:creationId xmlns:p14="http://schemas.microsoft.com/office/powerpoint/2010/main" val="419565999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57400" y="1484313"/>
            <a:ext cx="7772400" cy="4824412"/>
          </a:xfrm>
        </p:spPr>
        <p:txBody>
          <a:bodyPr/>
          <a:lstStyle/>
          <a:p>
            <a:pPr marL="285750" indent="-285750">
              <a:buFont typeface="Arial" panose="020B0604020202020204" pitchFamily="34" charset="0"/>
              <a:buChar char="•"/>
              <a:defRPr/>
            </a:pPr>
            <a:r>
              <a:rPr lang="de-DE" sz="2000" dirty="0">
                <a:solidFill>
                  <a:schemeClr val="accent6">
                    <a:lumMod val="75000"/>
                  </a:schemeClr>
                </a:solidFill>
              </a:rPr>
              <a:t>Die Klassenlehrerin oder der Klassenlehrer soll möglichst viele Wochenstunden und möglichst mehrere Schuljahre in der Klasse unterrichten.</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Die Unterrichtskonzeption ist in besonderem Maße auf die individuelle Förderung der Schülerinnen und Schüler angelegt.</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Bei geeigneten Unterrichtsthemen soll fachübergreifend unterrichtet werden.</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Als Fremdsprache wird Englisch angeboten.</a:t>
            </a:r>
          </a:p>
          <a:p>
            <a:pPr marL="285750" indent="-285750">
              <a:buFont typeface="Arial" panose="020B0604020202020204" pitchFamily="34" charset="0"/>
              <a:buChar char="•"/>
              <a:defRPr/>
            </a:pPr>
            <a:endParaRPr lang="de-DE" sz="2000" dirty="0">
              <a:solidFill>
                <a:schemeClr val="accent6">
                  <a:lumMod val="75000"/>
                </a:schemeClr>
              </a:solidFill>
            </a:endParaRPr>
          </a:p>
          <a:p>
            <a:pPr marL="0" indent="0">
              <a:defRPr/>
            </a:pPr>
            <a:endParaRPr lang="de-DE" sz="2000" dirty="0">
              <a:solidFill>
                <a:schemeClr val="accent6">
                  <a:lumMod val="75000"/>
                </a:schemeClr>
              </a:solidFill>
            </a:endParaRPr>
          </a:p>
          <a:p>
            <a:pPr marL="285750" indent="-285750">
              <a:buFont typeface="Arial" panose="020B0604020202020204" pitchFamily="34" charset="0"/>
              <a:buChar char="•"/>
              <a:defRPr/>
            </a:pPr>
            <a:endParaRPr lang="de-DE" sz="2000" dirty="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fontAlgn="base">
              <a:spcBef>
                <a:spcPct val="0"/>
              </a:spcBef>
              <a:spcAft>
                <a:spcPct val="0"/>
              </a:spcAft>
              <a:defRPr/>
            </a:pPr>
            <a:fld id="{16E64F98-55E4-4181-B40C-5B4291371D7A}" type="datetime2">
              <a:rPr lang="de-DE">
                <a:latin typeface="Arial"/>
              </a:rPr>
              <a:pPr fontAlgn="base">
                <a:spcBef>
                  <a:spcPct val="0"/>
                </a:spcBef>
                <a:spcAft>
                  <a:spcPct val="0"/>
                </a:spcAft>
                <a:defRPr/>
              </a:pPr>
              <a:t>Montag, 2. November 2020</a:t>
            </a:fld>
            <a:endParaRPr lang="de-DE" dirty="0">
              <a:latin typeface="Arial"/>
            </a:endParaRPr>
          </a:p>
        </p:txBody>
      </p:sp>
      <p:sp>
        <p:nvSpPr>
          <p:cNvPr id="5"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6" name="Rectangle 2"/>
          <p:cNvSpPr txBox="1">
            <a:spLocks noChangeArrowheads="1"/>
          </p:cNvSpPr>
          <p:nvPr/>
        </p:nvSpPr>
        <p:spPr bwMode="auto">
          <a:xfrm>
            <a:off x="2057400" y="69215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a:defRPr/>
            </a:pPr>
            <a:r>
              <a:rPr lang="de-DE" kern="0" dirty="0">
                <a:solidFill>
                  <a:srgbClr val="2D2DB9">
                    <a:lumMod val="75000"/>
                  </a:srgbClr>
                </a:solidFill>
                <a:latin typeface="Arial"/>
              </a:rPr>
              <a:t>Schulform Hauptschule</a:t>
            </a:r>
            <a:endParaRPr lang="de-DE" altLang="de-DE" kern="0" dirty="0">
              <a:solidFill>
                <a:srgbClr val="2D2DB9">
                  <a:lumMod val="75000"/>
                </a:srgbClr>
              </a:solidFill>
              <a:latin typeface="Arial"/>
              <a:ea typeface="MS PGothic" pitchFamily="34" charset="-128"/>
              <a:cs typeface="Arial" charset="0"/>
            </a:endParaRPr>
          </a:p>
        </p:txBody>
      </p:sp>
    </p:spTree>
    <p:extLst>
      <p:ext uri="{BB962C8B-B14F-4D97-AF65-F5344CB8AC3E}">
        <p14:creationId xmlns:p14="http://schemas.microsoft.com/office/powerpoint/2010/main" val="349857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57400" y="1916113"/>
            <a:ext cx="7772400" cy="4392612"/>
          </a:xfrm>
        </p:spPr>
        <p:txBody>
          <a:bodyPr/>
          <a:lstStyle/>
          <a:p>
            <a:pPr marL="285750" indent="-285750">
              <a:buFont typeface="Arial" panose="020B0604020202020204" pitchFamily="34" charset="0"/>
              <a:buChar char="•"/>
              <a:defRPr/>
            </a:pPr>
            <a:r>
              <a:rPr lang="de-DE" sz="2000" dirty="0">
                <a:solidFill>
                  <a:schemeClr val="accent6">
                    <a:lumMod val="75000"/>
                  </a:schemeClr>
                </a:solidFill>
              </a:rPr>
              <a:t>Am Ende der Jahrgangstufe 9 wird der Hauptschulabschluss oder bei entsprechenden Noten der qualifizierende Hauptschul-abschluss erteilt.</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Die Hauptschule umfasst die Jahrgangsstufen 5 bis 9. </a:t>
            </a:r>
            <a:br>
              <a:rPr lang="de-DE" sz="2000" dirty="0">
                <a:solidFill>
                  <a:schemeClr val="accent6">
                    <a:lumMod val="75000"/>
                  </a:schemeClr>
                </a:solidFill>
              </a:rPr>
            </a:br>
            <a:r>
              <a:rPr lang="de-DE" sz="2000" dirty="0">
                <a:solidFill>
                  <a:schemeClr val="accent6">
                    <a:lumMod val="75000"/>
                  </a:schemeClr>
                </a:solidFill>
              </a:rPr>
              <a:t>Unter bestimmten Voraussetzungen kann auch ein zehntes Hauptschuljahr angeboten werden.</a:t>
            </a:r>
          </a:p>
          <a:p>
            <a:pPr marL="285750" indent="-285750">
              <a:buFont typeface="Arial" panose="020B0604020202020204" pitchFamily="34" charset="0"/>
              <a:buChar char="•"/>
              <a:defRPr/>
            </a:pPr>
            <a:endParaRPr lang="de-DE" sz="2000" dirty="0">
              <a:solidFill>
                <a:schemeClr val="accent6">
                  <a:lumMod val="75000"/>
                </a:schemeClr>
              </a:solidFill>
            </a:endParaRPr>
          </a:p>
          <a:p>
            <a:pPr marL="0" indent="0">
              <a:defRPr/>
            </a:pPr>
            <a:endParaRPr lang="de-DE" sz="2000" dirty="0">
              <a:solidFill>
                <a:schemeClr val="accent6">
                  <a:lumMod val="75000"/>
                </a:schemeClr>
              </a:solidFill>
            </a:endParaRPr>
          </a:p>
          <a:p>
            <a:pPr marL="285750" indent="-285750">
              <a:buFont typeface="Arial" panose="020B0604020202020204" pitchFamily="34" charset="0"/>
              <a:buChar char="•"/>
              <a:defRPr/>
            </a:pPr>
            <a:endParaRPr lang="de-DE" sz="2000" dirty="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fontAlgn="base">
              <a:spcBef>
                <a:spcPct val="0"/>
              </a:spcBef>
              <a:spcAft>
                <a:spcPct val="0"/>
              </a:spcAft>
              <a:defRPr/>
            </a:pPr>
            <a:fld id="{16E64F98-55E4-4181-B40C-5B4291371D7A}" type="datetime2">
              <a:rPr lang="de-DE">
                <a:latin typeface="Arial"/>
              </a:rPr>
              <a:pPr fontAlgn="base">
                <a:spcBef>
                  <a:spcPct val="0"/>
                </a:spcBef>
                <a:spcAft>
                  <a:spcPct val="0"/>
                </a:spcAft>
                <a:defRPr/>
              </a:pPr>
              <a:t>Montag, 2. November 2020</a:t>
            </a:fld>
            <a:endParaRPr lang="de-DE" dirty="0">
              <a:latin typeface="Arial"/>
            </a:endParaRPr>
          </a:p>
        </p:txBody>
      </p:sp>
      <p:sp>
        <p:nvSpPr>
          <p:cNvPr id="5"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6" name="Rectangle 2"/>
          <p:cNvSpPr txBox="1">
            <a:spLocks noChangeArrowheads="1"/>
          </p:cNvSpPr>
          <p:nvPr/>
        </p:nvSpPr>
        <p:spPr bwMode="auto">
          <a:xfrm>
            <a:off x="2057400" y="692151"/>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a:defRPr/>
            </a:pPr>
            <a:r>
              <a:rPr lang="de-DE" kern="0" dirty="0">
                <a:solidFill>
                  <a:srgbClr val="2D2DB9">
                    <a:lumMod val="75000"/>
                  </a:srgbClr>
                </a:solidFill>
                <a:latin typeface="Arial"/>
              </a:rPr>
              <a:t>Schulform Hauptschule</a:t>
            </a:r>
            <a:endParaRPr lang="de-DE" altLang="de-DE" kern="0" dirty="0">
              <a:solidFill>
                <a:srgbClr val="2D2DB9">
                  <a:lumMod val="75000"/>
                </a:srgbClr>
              </a:solidFill>
              <a:latin typeface="Arial"/>
              <a:ea typeface="MS PGothic" pitchFamily="34" charset="-128"/>
              <a:cs typeface="Arial" charset="0"/>
            </a:endParaRPr>
          </a:p>
        </p:txBody>
      </p:sp>
    </p:spTree>
    <p:extLst>
      <p:ext uri="{BB962C8B-B14F-4D97-AF65-F5344CB8AC3E}">
        <p14:creationId xmlns:p14="http://schemas.microsoft.com/office/powerpoint/2010/main" val="134553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55813" y="1700213"/>
            <a:ext cx="7772400" cy="4394200"/>
          </a:xfrm>
        </p:spPr>
        <p:txBody>
          <a:bodyPr/>
          <a:lstStyle/>
          <a:p>
            <a:pPr marL="285750" indent="-285750">
              <a:buFont typeface="Arial" panose="020B0604020202020204" pitchFamily="34" charset="0"/>
              <a:buChar char="•"/>
              <a:defRPr/>
            </a:pPr>
            <a:r>
              <a:rPr lang="de-DE" sz="2000" dirty="0">
                <a:solidFill>
                  <a:schemeClr val="accent6">
                    <a:lumMod val="75000"/>
                  </a:schemeClr>
                </a:solidFill>
              </a:rPr>
              <a:t>Haupt-  und  Realschulbildungsgang werden an einer Schule angeboten.</a:t>
            </a:r>
          </a:p>
          <a:p>
            <a:pPr marL="285750" indent="-285750">
              <a:buFont typeface="Arial" panose="020B0604020202020204" pitchFamily="34" charset="0"/>
              <a:buChar char="•"/>
              <a:defRPr/>
            </a:pPr>
            <a:r>
              <a:rPr lang="de-DE" sz="2000" dirty="0">
                <a:solidFill>
                  <a:schemeClr val="accent6">
                    <a:lumMod val="75000"/>
                  </a:schemeClr>
                </a:solidFill>
              </a:rPr>
              <a:t>Der Unterricht findet in der Regel im jeweiligen Bildungsgang statt.</a:t>
            </a:r>
          </a:p>
          <a:p>
            <a:pPr marL="273050" indent="-273050">
              <a:buFont typeface="Arial" panose="020B0604020202020204" pitchFamily="34" charset="0"/>
              <a:buChar char="•"/>
              <a:defRPr/>
            </a:pPr>
            <a:r>
              <a:rPr lang="de-DE" sz="2000" dirty="0">
                <a:solidFill>
                  <a:schemeClr val="accent6">
                    <a:lumMod val="75000"/>
                  </a:schemeClr>
                </a:solidFill>
              </a:rPr>
              <a:t>In den Fächern Deutsch, Mathematik und der ersten Fremd-   </a:t>
            </a:r>
          </a:p>
          <a:p>
            <a:pPr marL="0" indent="0">
              <a:defRPr/>
            </a:pPr>
            <a:r>
              <a:rPr lang="de-DE" sz="2000" dirty="0">
                <a:solidFill>
                  <a:schemeClr val="accent6">
                    <a:lumMod val="75000"/>
                  </a:schemeClr>
                </a:solidFill>
              </a:rPr>
              <a:t>    </a:t>
            </a:r>
            <a:r>
              <a:rPr lang="de-DE" sz="2000" dirty="0" err="1">
                <a:solidFill>
                  <a:schemeClr val="accent6">
                    <a:lumMod val="75000"/>
                  </a:schemeClr>
                </a:solidFill>
              </a:rPr>
              <a:t>sprache</a:t>
            </a:r>
            <a:r>
              <a:rPr lang="de-DE" sz="2000" dirty="0">
                <a:solidFill>
                  <a:schemeClr val="accent6">
                    <a:lumMod val="75000"/>
                  </a:schemeClr>
                </a:solidFill>
              </a:rPr>
              <a:t> wird spätestens ab der Jahrgangsstufe 7 schulzweig-  </a:t>
            </a:r>
          </a:p>
          <a:p>
            <a:pPr marL="0" indent="0">
              <a:defRPr/>
            </a:pPr>
            <a:r>
              <a:rPr lang="de-DE" sz="2000" dirty="0">
                <a:solidFill>
                  <a:schemeClr val="accent6">
                    <a:lumMod val="75000"/>
                  </a:schemeClr>
                </a:solidFill>
              </a:rPr>
              <a:t>    bezogen unterrichtet. </a:t>
            </a:r>
          </a:p>
          <a:p>
            <a:pPr marL="285750" indent="-285750">
              <a:buFont typeface="Arial" panose="020B0604020202020204" pitchFamily="34" charset="0"/>
              <a:buChar char="•"/>
              <a:defRPr/>
            </a:pPr>
            <a:r>
              <a:rPr lang="de-DE" sz="2000" dirty="0">
                <a:solidFill>
                  <a:schemeClr val="accent6">
                    <a:lumMod val="75000"/>
                  </a:schemeClr>
                </a:solidFill>
              </a:rPr>
              <a:t>Die Wahl einer zweiten Fremdsprache ist im Realschulbildungs-gang möglich.</a:t>
            </a:r>
          </a:p>
          <a:p>
            <a:pPr marL="285750" indent="-285750">
              <a:buFont typeface="Arial" panose="020B0604020202020204" pitchFamily="34" charset="0"/>
              <a:buChar char="•"/>
              <a:defRPr/>
            </a:pPr>
            <a:r>
              <a:rPr lang="de-DE" sz="2000" dirty="0">
                <a:solidFill>
                  <a:schemeClr val="accent6">
                    <a:lumMod val="75000"/>
                  </a:schemeClr>
                </a:solidFill>
              </a:rPr>
              <a:t>Ein Wechsel der Bildungsgänge kann ohne Schulwechsel erfolgen.</a:t>
            </a:r>
          </a:p>
          <a:p>
            <a:pPr>
              <a:defRPr/>
            </a:pPr>
            <a:endParaRPr lang="de-DE" dirty="0"/>
          </a:p>
        </p:txBody>
      </p:sp>
      <p:sp>
        <p:nvSpPr>
          <p:cNvPr id="4" name="Datumsplatzhalter 3"/>
          <p:cNvSpPr>
            <a:spLocks noGrp="1"/>
          </p:cNvSpPr>
          <p:nvPr>
            <p:ph type="dt" sz="quarter" idx="10"/>
          </p:nvPr>
        </p:nvSpPr>
        <p:spPr/>
        <p:txBody>
          <a:bodyPr/>
          <a:lstStyle/>
          <a:p>
            <a:pPr fontAlgn="base">
              <a:spcBef>
                <a:spcPct val="0"/>
              </a:spcBef>
              <a:spcAft>
                <a:spcPct val="0"/>
              </a:spcAft>
              <a:defRPr/>
            </a:pPr>
            <a:fld id="{16E64F98-55E4-4181-B40C-5B4291371D7A}" type="datetime2">
              <a:rPr lang="de-DE">
                <a:latin typeface="Arial"/>
              </a:rPr>
              <a:pPr fontAlgn="base">
                <a:spcBef>
                  <a:spcPct val="0"/>
                </a:spcBef>
                <a:spcAft>
                  <a:spcPct val="0"/>
                </a:spcAft>
                <a:defRPr/>
              </a:pPr>
              <a:t>Montag, 2. November 2020</a:t>
            </a:fld>
            <a:endParaRPr lang="de-DE" dirty="0">
              <a:latin typeface="Arial"/>
            </a:endParaRPr>
          </a:p>
        </p:txBody>
      </p:sp>
      <p:sp>
        <p:nvSpPr>
          <p:cNvPr id="5" name="Fußzeilenplatzhalter 4"/>
          <p:cNvSpPr>
            <a:spLocks noGrp="1"/>
          </p:cNvSpPr>
          <p:nvPr>
            <p:ph type="ftr" sz="quarter" idx="11"/>
          </p:nvPr>
        </p:nvSpPr>
        <p:spPr/>
        <p:txBody>
          <a:bodyPr/>
          <a:lstStyle/>
          <a:p>
            <a:pPr fontAlgn="base">
              <a:spcBef>
                <a:spcPct val="0"/>
              </a:spcBef>
              <a:spcAft>
                <a:spcPct val="0"/>
              </a:spcAft>
              <a:defRPr/>
            </a:pPr>
            <a:r>
              <a:rPr lang="de-DE" dirty="0">
                <a:latin typeface="Arial"/>
              </a:rPr>
              <a:t>Hessisches Kultusministerium</a:t>
            </a:r>
          </a:p>
        </p:txBody>
      </p:sp>
      <p:sp>
        <p:nvSpPr>
          <p:cNvPr id="6" name="Rectangle 2"/>
          <p:cNvSpPr txBox="1">
            <a:spLocks noChangeArrowheads="1"/>
          </p:cNvSpPr>
          <p:nvPr/>
        </p:nvSpPr>
        <p:spPr bwMode="auto">
          <a:xfrm>
            <a:off x="2057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a:defRPr/>
            </a:pPr>
            <a:r>
              <a:rPr lang="de-DE" kern="0" dirty="0">
                <a:solidFill>
                  <a:srgbClr val="2D2DB9">
                    <a:lumMod val="75000"/>
                  </a:srgbClr>
                </a:solidFill>
                <a:latin typeface="Arial"/>
              </a:rPr>
              <a:t>Schulform verbundene Haupt- und Realschule</a:t>
            </a:r>
            <a:endParaRPr lang="de-DE" altLang="de-DE" kern="0" dirty="0">
              <a:solidFill>
                <a:srgbClr val="2D2DB9">
                  <a:lumMod val="75000"/>
                </a:srgbClr>
              </a:solidFill>
              <a:latin typeface="Arial"/>
              <a:ea typeface="MS PGothic" pitchFamily="34" charset="-128"/>
              <a:cs typeface="Arial" charset="0"/>
            </a:endParaRPr>
          </a:p>
        </p:txBody>
      </p:sp>
    </p:spTree>
    <p:extLst>
      <p:ext uri="{BB962C8B-B14F-4D97-AF65-F5344CB8AC3E}">
        <p14:creationId xmlns:p14="http://schemas.microsoft.com/office/powerpoint/2010/main" val="89240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0243" name="Rectangle 2"/>
          <p:cNvSpPr>
            <a:spLocks noGrp="1" noChangeArrowheads="1"/>
          </p:cNvSpPr>
          <p:nvPr>
            <p:ph type="title"/>
          </p:nvPr>
        </p:nvSpPr>
        <p:spPr>
          <a:xfrm>
            <a:off x="2057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Mittelstufenschule</a:t>
            </a:r>
          </a:p>
        </p:txBody>
      </p:sp>
      <p:sp>
        <p:nvSpPr>
          <p:cNvPr id="6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20485" name="Inhaltsplatzhalter 2"/>
          <p:cNvSpPr>
            <a:spLocks noGrp="1"/>
          </p:cNvSpPr>
          <p:nvPr>
            <p:ph idx="1"/>
          </p:nvPr>
        </p:nvSpPr>
        <p:spPr>
          <a:xfrm>
            <a:off x="2055813" y="1412875"/>
            <a:ext cx="7772400" cy="4681538"/>
          </a:xfrm>
        </p:spPr>
        <p:txBody>
          <a:bodyPr/>
          <a:lstStyle/>
          <a:p>
            <a:pPr marL="285750" indent="-285750">
              <a:buClr>
                <a:srgbClr val="22228B"/>
              </a:buClr>
              <a:buFontTx/>
              <a:buChar char="•"/>
              <a:defRPr/>
            </a:pPr>
            <a:r>
              <a:rPr lang="de-DE" altLang="de-DE" sz="2000" dirty="0">
                <a:solidFill>
                  <a:schemeClr val="accent6">
                    <a:lumMod val="75000"/>
                  </a:schemeClr>
                </a:solidFill>
              </a:rPr>
              <a:t>In den Jahrgangsstufen 5 bis 7 (Aufbaustufe) der Mittelstufen-schule werden der Haupt- und der Realschulbildungsgang schulformübergreifend unterrichtet.</a:t>
            </a:r>
          </a:p>
          <a:p>
            <a:pPr marL="285750" indent="-285750">
              <a:buClr>
                <a:srgbClr val="22228B"/>
              </a:buClr>
              <a:buFontTx/>
              <a:buChar char="•"/>
              <a:defRPr/>
            </a:pPr>
            <a:r>
              <a:rPr lang="de-DE" altLang="de-DE" sz="2000" dirty="0">
                <a:solidFill>
                  <a:schemeClr val="accent6">
                    <a:lumMod val="75000"/>
                  </a:schemeClr>
                </a:solidFill>
              </a:rPr>
              <a:t>In den Kernfächern Mathematik, Deutsch und Englisch kann der Unterricht differenziert angeboten werden. </a:t>
            </a:r>
          </a:p>
          <a:p>
            <a:pPr marL="285750" indent="-285750">
              <a:buClr>
                <a:srgbClr val="22228B"/>
              </a:buClr>
              <a:buFontTx/>
              <a:buChar char="•"/>
              <a:defRPr/>
            </a:pPr>
            <a:r>
              <a:rPr lang="de-DE" altLang="de-DE" sz="2000" dirty="0">
                <a:solidFill>
                  <a:schemeClr val="accent6">
                    <a:lumMod val="75000"/>
                  </a:schemeClr>
                </a:solidFill>
              </a:rPr>
              <a:t>Berufliche Orientierung ist Inhalt in allen Fächern.</a:t>
            </a:r>
          </a:p>
          <a:p>
            <a:pPr marL="285750" indent="-285750">
              <a:buClr>
                <a:srgbClr val="22228B"/>
              </a:buClr>
              <a:buFontTx/>
              <a:buChar char="•"/>
              <a:defRPr/>
            </a:pPr>
            <a:r>
              <a:rPr lang="de-DE" altLang="de-DE" sz="2000" dirty="0">
                <a:solidFill>
                  <a:schemeClr val="accent6">
                    <a:lumMod val="75000"/>
                  </a:schemeClr>
                </a:solidFill>
              </a:rPr>
              <a:t>Ab </a:t>
            </a:r>
            <a:r>
              <a:rPr lang="de-DE" sz="2000" dirty="0">
                <a:solidFill>
                  <a:schemeClr val="accent6">
                    <a:lumMod val="75000"/>
                  </a:schemeClr>
                </a:solidFill>
              </a:rPr>
              <a:t>Jahrgangsstufe</a:t>
            </a:r>
            <a:r>
              <a:rPr lang="de-DE" altLang="de-DE" sz="2000" dirty="0">
                <a:solidFill>
                  <a:schemeClr val="accent6">
                    <a:lumMod val="75000"/>
                  </a:schemeClr>
                </a:solidFill>
              </a:rPr>
              <a:t> 8 erfolgt in Kooperation mit einer beruflichen Schule eine Schwerpunktsetzung in den Fachrichtungen Wirtschaft, Technik, Gesundheit und Sozialwesen. Der berufsbezogene Unterricht findet in der beruflichen Schule statt.</a:t>
            </a:r>
          </a:p>
          <a:p>
            <a:pPr marL="285750" indent="-285750">
              <a:buClr>
                <a:srgbClr val="22228B"/>
              </a:buClr>
              <a:buFontTx/>
              <a:buChar char="•"/>
              <a:defRPr/>
            </a:pPr>
            <a:r>
              <a:rPr lang="de-DE" altLang="de-DE" sz="2000" dirty="0">
                <a:solidFill>
                  <a:schemeClr val="accent6">
                    <a:lumMod val="75000"/>
                  </a:schemeClr>
                </a:solidFill>
              </a:rPr>
              <a:t>Mittelstufenschulen kooperieren auch mit anerkannten Aus-bildungsbetrieben.</a:t>
            </a:r>
          </a:p>
          <a:p>
            <a:pPr marL="285750" indent="-285750">
              <a:buClr>
                <a:srgbClr val="22228B"/>
              </a:buClr>
              <a:buFontTx/>
              <a:buChar char="•"/>
              <a:defRPr/>
            </a:pPr>
            <a:endParaRPr lang="de-DE" altLang="de-DE" sz="2000" dirty="0">
              <a:solidFill>
                <a:schemeClr val="accent6">
                  <a:lumMod val="75000"/>
                </a:schemeClr>
              </a:solidFill>
            </a:endParaRPr>
          </a:p>
        </p:txBody>
      </p:sp>
    </p:spTree>
    <p:extLst>
      <p:ext uri="{BB962C8B-B14F-4D97-AF65-F5344CB8AC3E}">
        <p14:creationId xmlns:p14="http://schemas.microsoft.com/office/powerpoint/2010/main" val="131684704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0243" name="Rectangle 2"/>
          <p:cNvSpPr>
            <a:spLocks noGrp="1" noChangeArrowheads="1"/>
          </p:cNvSpPr>
          <p:nvPr>
            <p:ph type="title"/>
          </p:nvPr>
        </p:nvSpPr>
        <p:spPr>
          <a:xfrm>
            <a:off x="2057400" y="838201"/>
            <a:ext cx="7772400" cy="1146175"/>
          </a:xfrm>
        </p:spPr>
        <p:txBody>
          <a:bodyPr/>
          <a:lstStyle/>
          <a:p>
            <a:pPr>
              <a:defRPr/>
            </a:pPr>
            <a:r>
              <a:rPr lang="de-DE" altLang="de-DE" dirty="0">
                <a:solidFill>
                  <a:schemeClr val="accent6">
                    <a:lumMod val="75000"/>
                  </a:schemeClr>
                </a:solidFill>
                <a:ea typeface="MS PGothic" pitchFamily="34" charset="-128"/>
                <a:cs typeface="Arial" charset="0"/>
              </a:rPr>
              <a:t>Schulform Realschule</a:t>
            </a:r>
          </a:p>
        </p:txBody>
      </p:sp>
      <p:sp>
        <p:nvSpPr>
          <p:cNvPr id="6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42" name="Inhaltsplatzhalter 2"/>
          <p:cNvSpPr>
            <a:spLocks noGrp="1"/>
          </p:cNvSpPr>
          <p:nvPr>
            <p:ph idx="1"/>
          </p:nvPr>
        </p:nvSpPr>
        <p:spPr>
          <a:xfrm>
            <a:off x="2055813" y="1700213"/>
            <a:ext cx="7772400" cy="4394200"/>
          </a:xfrm>
        </p:spPr>
        <p:txBody>
          <a:bodyPr/>
          <a:lstStyle/>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Die erste Fremdsprache ist verbindlich und versetzungsrelevant. </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In der Regel wird Englisch als erste Fremdsprache angeboten. </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Zweite Fremdsprache ist in der Regel Französisch.</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Weitere Fremdsprachen können im Rahmen der Stundentafel zugelassen werden, wenn die Voraussetzungen dafür an der Schule gegeben sind.</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Bei entsprechenden Leistungen ist nach der Sekundarstufe I ein direkter Wechsel in den gymnasialen Bildungsgang (gymnasiale Oberstufe oder Berufliches Gymnasium) möglich.</a:t>
            </a:r>
          </a:p>
          <a:p>
            <a:pPr marL="0" indent="0">
              <a:buClr>
                <a:schemeClr val="accent6">
                  <a:lumMod val="75000"/>
                </a:schemeClr>
              </a:buClr>
              <a:defRPr/>
            </a:pPr>
            <a:endParaRPr lang="de-DE" dirty="0">
              <a:solidFill>
                <a:schemeClr val="accent6">
                  <a:lumMod val="75000"/>
                </a:schemeClr>
              </a:solidFill>
            </a:endParaRPr>
          </a:p>
          <a:p>
            <a:pPr marL="0" indent="0">
              <a:buClr>
                <a:schemeClr val="accent6">
                  <a:lumMod val="75000"/>
                </a:schemeClr>
              </a:buClr>
              <a:defRPr/>
            </a:pPr>
            <a:endParaRPr lang="de-DE" dirty="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endParaRPr lang="de-DE" dirty="0">
              <a:solidFill>
                <a:schemeClr val="accent6">
                  <a:lumMod val="75000"/>
                </a:schemeClr>
              </a:solidFill>
            </a:endParaRPr>
          </a:p>
        </p:txBody>
      </p:sp>
    </p:spTree>
    <p:extLst>
      <p:ext uri="{BB962C8B-B14F-4D97-AF65-F5344CB8AC3E}">
        <p14:creationId xmlns:p14="http://schemas.microsoft.com/office/powerpoint/2010/main" val="207042531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defRPr/>
            </a:pPr>
            <a:r>
              <a:rPr lang="de-DE" altLang="de-DE" dirty="0">
                <a:solidFill>
                  <a:schemeClr val="accent6">
                    <a:lumMod val="75000"/>
                  </a:schemeClr>
                </a:solidFill>
                <a:ea typeface="MS PGothic" pitchFamily="34" charset="-128"/>
                <a:cs typeface="Arial" charset="0"/>
              </a:rPr>
              <a:t>Inhalt</a:t>
            </a:r>
          </a:p>
        </p:txBody>
      </p:sp>
      <p:sp>
        <p:nvSpPr>
          <p:cNvPr id="5123" name="Inhaltsplatzhalter 2"/>
          <p:cNvSpPr>
            <a:spLocks noGrp="1"/>
          </p:cNvSpPr>
          <p:nvPr>
            <p:ph idx="1"/>
          </p:nvPr>
        </p:nvSpPr>
        <p:spPr/>
        <p:txBody>
          <a:bodyPr/>
          <a:lstStyle/>
          <a:p>
            <a:pPr marL="0" indent="0" eaLnBrk="1" hangingPunct="1">
              <a:lnSpc>
                <a:spcPct val="150000"/>
              </a:lnSpc>
              <a:spcAft>
                <a:spcPts val="600"/>
              </a:spcAft>
              <a:buClr>
                <a:schemeClr val="tx2"/>
              </a:buClr>
              <a:defRPr/>
            </a:pPr>
            <a:r>
              <a:rPr lang="de-DE" altLang="de-DE" sz="2000" b="1" dirty="0">
                <a:solidFill>
                  <a:schemeClr val="accent6">
                    <a:lumMod val="75000"/>
                  </a:schemeClr>
                </a:solidFill>
                <a:ea typeface="MS PGothic" pitchFamily="34" charset="-128"/>
                <a:cs typeface="Arial" charset="0"/>
              </a:rPr>
              <a:t>Sie erhalten Informationen zu folgenden Fragen:</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a:solidFill>
                  <a:schemeClr val="accent6">
                    <a:lumMod val="75000"/>
                  </a:schemeClr>
                </a:solidFill>
                <a:ea typeface="MS PGothic" pitchFamily="34" charset="-128"/>
                <a:cs typeface="Arial" charset="0"/>
              </a:rPr>
              <a:t>Welche Rechte haben Sie als Eltern bei der Wahl des weiterführenden Bildungsganges?</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a:solidFill>
                  <a:schemeClr val="accent6">
                    <a:lumMod val="75000"/>
                  </a:schemeClr>
                </a:solidFill>
                <a:ea typeface="MS PGothic" pitchFamily="34" charset="-128"/>
                <a:cs typeface="Arial" charset="0"/>
              </a:rPr>
              <a:t>Wie  ist das Verfahren für die Wahl des weiterführenden Bildungsganges ausgestaltet?</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a:solidFill>
                  <a:schemeClr val="accent6">
                    <a:lumMod val="75000"/>
                  </a:schemeClr>
                </a:solidFill>
                <a:ea typeface="MS PGothic" pitchFamily="34" charset="-128"/>
                <a:cs typeface="Arial" charset="0"/>
              </a:rPr>
              <a:t>Welche Besonderheiten haben die Bildungsgänge und Schulformen der weiterführenden Schulen?</a:t>
            </a: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6"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334597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0243" name="Rectangle 2"/>
          <p:cNvSpPr>
            <a:spLocks noGrp="1" noChangeArrowheads="1"/>
          </p:cNvSpPr>
          <p:nvPr>
            <p:ph type="title"/>
          </p:nvPr>
        </p:nvSpPr>
        <p:spPr>
          <a:xfrm>
            <a:off x="2057400" y="838200"/>
            <a:ext cx="7772400" cy="503238"/>
          </a:xfrm>
        </p:spPr>
        <p:txBody>
          <a:bodyPr/>
          <a:lstStyle/>
          <a:p>
            <a:pPr>
              <a:defRPr/>
            </a:pPr>
            <a:r>
              <a:rPr lang="de-DE" altLang="de-DE" dirty="0">
                <a:solidFill>
                  <a:schemeClr val="accent6">
                    <a:lumMod val="75000"/>
                  </a:schemeClr>
                </a:solidFill>
                <a:ea typeface="MS PGothic" pitchFamily="34" charset="-128"/>
                <a:cs typeface="Arial" charset="0"/>
              </a:rPr>
              <a:t>Schulform Gymnasium</a:t>
            </a:r>
          </a:p>
        </p:txBody>
      </p:sp>
      <p:sp>
        <p:nvSpPr>
          <p:cNvPr id="6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43" name="Inhaltsplatzhalter 2"/>
          <p:cNvSpPr>
            <a:spLocks noGrp="1"/>
          </p:cNvSpPr>
          <p:nvPr>
            <p:ph idx="1"/>
          </p:nvPr>
        </p:nvSpPr>
        <p:spPr>
          <a:xfrm>
            <a:off x="2055813" y="1268413"/>
            <a:ext cx="7772400" cy="5040312"/>
          </a:xfrm>
        </p:spPr>
        <p:txBody>
          <a:bodyPr/>
          <a:lstStyle/>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Der Unterricht ist so ausgerichtet, dass Schülerinnen und Schüler in der Mittelstufe zum studienqualifizierenden Bildungsgang der gymnasialen Oberstufe hingeführt werden.</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Es muss aber auch eine praxisbezogene Grundbildung und eine Hinführung zur Arbeits- und Wirtschaftswelt erfolgen, die zum direkten Wechsel in berufsqualifizierende Bildungsgänge nach der Mittelstufe befähigt.</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Erste und zweite Fremdsprache sind verpflichtend und haben mit Blick auf die Versetzungsentscheidung den Stellenwert eines Hauptfaches. Eine dritte Fremdsprache ist möglich.</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Im Wahlunterricht können Schwerpunktsetzungen für ein eigenes Schulprofil erfolgen, die Schülerinnen und Schülern die Ausprägung von Fähigkeiten und Neigungen ermöglichen.</a:t>
            </a:r>
          </a:p>
          <a:p>
            <a:pPr marL="285750" indent="-285750">
              <a:buClr>
                <a:schemeClr val="accent6">
                  <a:lumMod val="75000"/>
                </a:schemeClr>
              </a:buClr>
              <a:buFont typeface="Arial" panose="020B0604020202020204" pitchFamily="34" charset="0"/>
              <a:buChar char="•"/>
              <a:defRPr/>
            </a:pPr>
            <a:endParaRPr lang="de-DE" sz="2000" dirty="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endParaRPr lang="de-DE" sz="2000" dirty="0">
              <a:solidFill>
                <a:schemeClr val="accent6">
                  <a:lumMod val="75000"/>
                </a:schemeClr>
              </a:solidFill>
            </a:endParaRPr>
          </a:p>
        </p:txBody>
      </p:sp>
    </p:spTree>
    <p:extLst>
      <p:ext uri="{BB962C8B-B14F-4D97-AF65-F5344CB8AC3E}">
        <p14:creationId xmlns:p14="http://schemas.microsoft.com/office/powerpoint/2010/main" val="324725474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0243" name="Rectangle 2"/>
          <p:cNvSpPr>
            <a:spLocks noGrp="1" noChangeArrowheads="1"/>
          </p:cNvSpPr>
          <p:nvPr>
            <p:ph type="title"/>
          </p:nvPr>
        </p:nvSpPr>
        <p:spPr>
          <a:xfrm>
            <a:off x="2057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kooperative Gesamtschule</a:t>
            </a:r>
          </a:p>
        </p:txBody>
      </p:sp>
      <p:sp>
        <p:nvSpPr>
          <p:cNvPr id="6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47109" name="Inhaltsplatzhalter 2"/>
          <p:cNvSpPr>
            <a:spLocks noGrp="1"/>
          </p:cNvSpPr>
          <p:nvPr>
            <p:ph idx="1"/>
          </p:nvPr>
        </p:nvSpPr>
        <p:spPr>
          <a:xfrm>
            <a:off x="2055813" y="1979613"/>
            <a:ext cx="7772400" cy="4114800"/>
          </a:xfrm>
        </p:spPr>
        <p:txBody>
          <a:bodyPr/>
          <a:lstStyle/>
          <a:p>
            <a:pPr marL="285750" indent="-285750">
              <a:buFontTx/>
              <a:buChar char="•"/>
            </a:pPr>
            <a:r>
              <a:rPr lang="de-DE" altLang="de-DE" sz="2000">
                <a:solidFill>
                  <a:srgbClr val="22228B"/>
                </a:solidFill>
              </a:rPr>
              <a:t>Alle drei Bildungsgänge werden unter dem Dach einer Schule angeboten.</a:t>
            </a:r>
          </a:p>
          <a:p>
            <a:pPr marL="285750" indent="-285750">
              <a:buFontTx/>
              <a:buChar char="•"/>
            </a:pPr>
            <a:r>
              <a:rPr lang="de-DE" altLang="de-DE" sz="2000">
                <a:solidFill>
                  <a:srgbClr val="22228B"/>
                </a:solidFill>
              </a:rPr>
              <a:t>Entsprechend können dort auch alle Abschlüsse der Sekundar-stufe I erreicht werden.</a:t>
            </a:r>
          </a:p>
          <a:p>
            <a:pPr marL="285750" indent="-285750">
              <a:buFontTx/>
              <a:buChar char="•"/>
            </a:pPr>
            <a:r>
              <a:rPr lang="de-DE" altLang="de-DE" sz="2000">
                <a:solidFill>
                  <a:srgbClr val="22228B"/>
                </a:solidFill>
              </a:rPr>
              <a:t>Der Unterricht findet in den jeweiligen Schulzweigen bildungs-gangbezogen statt (Hauptschulzweig, Realschulzweig, Gymnasialzweig).</a:t>
            </a:r>
          </a:p>
          <a:p>
            <a:pPr marL="285750" indent="-285750">
              <a:buFontTx/>
              <a:buChar char="•"/>
            </a:pPr>
            <a:r>
              <a:rPr lang="de-DE" altLang="de-DE" sz="2000">
                <a:solidFill>
                  <a:srgbClr val="22228B"/>
                </a:solidFill>
              </a:rPr>
              <a:t>Der Wechsel des Bildungsgangs kann ohne Schulwechsel erfolgen.</a:t>
            </a:r>
            <a:endParaRPr lang="de-DE" altLang="de-DE" b="1">
              <a:solidFill>
                <a:srgbClr val="FF0000"/>
              </a:solidFill>
              <a:ea typeface="MS PGothic" panose="020B0600070205080204" pitchFamily="34" charset="-128"/>
            </a:endParaRPr>
          </a:p>
          <a:p>
            <a:pPr marL="285750" indent="-285750" algn="just"/>
            <a:endParaRPr lang="de-DE" altLang="de-DE"/>
          </a:p>
        </p:txBody>
      </p:sp>
    </p:spTree>
    <p:extLst>
      <p:ext uri="{BB962C8B-B14F-4D97-AF65-F5344CB8AC3E}">
        <p14:creationId xmlns:p14="http://schemas.microsoft.com/office/powerpoint/2010/main" val="154372419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fontAlgn="base">
              <a:spcBef>
                <a:spcPct val="0"/>
              </a:spcBef>
              <a:spcAft>
                <a:spcPct val="0"/>
              </a:spcAft>
              <a:defRPr/>
            </a:pPr>
            <a:fld id="{77276635-D5A9-465C-8963-F28AAEC7C5C2}" type="datetime2">
              <a:rPr lang="de-DE">
                <a:latin typeface="Arial"/>
              </a:rPr>
              <a:pPr fontAlgn="base">
                <a:spcBef>
                  <a:spcPct val="0"/>
                </a:spcBef>
                <a:spcAft>
                  <a:spcPct val="0"/>
                </a:spcAft>
                <a:defRPr/>
              </a:pPr>
              <a:t>Montag, 2. November 2020</a:t>
            </a:fld>
            <a:endParaRPr lang="de-DE" dirty="0">
              <a:latin typeface="Arial"/>
            </a:endParaRPr>
          </a:p>
        </p:txBody>
      </p:sp>
      <p:sp>
        <p:nvSpPr>
          <p:cNvPr id="10243" name="Rectangle 2"/>
          <p:cNvSpPr>
            <a:spLocks noGrp="1" noChangeArrowheads="1"/>
          </p:cNvSpPr>
          <p:nvPr>
            <p:ph type="title"/>
          </p:nvPr>
        </p:nvSpPr>
        <p:spPr>
          <a:xfrm>
            <a:off x="2057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integrierte Gesamtschule</a:t>
            </a:r>
          </a:p>
        </p:txBody>
      </p:sp>
      <p:sp>
        <p:nvSpPr>
          <p:cNvPr id="6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
        <p:nvSpPr>
          <p:cNvPr id="24581" name="Inhaltsplatzhalter 2"/>
          <p:cNvSpPr>
            <a:spLocks noGrp="1"/>
          </p:cNvSpPr>
          <p:nvPr>
            <p:ph idx="1"/>
          </p:nvPr>
        </p:nvSpPr>
        <p:spPr>
          <a:xfrm>
            <a:off x="2055813" y="1412875"/>
            <a:ext cx="7772400" cy="4681538"/>
          </a:xfrm>
        </p:spPr>
        <p:txBody>
          <a:bodyPr/>
          <a:lstStyle/>
          <a:p>
            <a:pPr marL="285750" indent="-285750">
              <a:buClr>
                <a:srgbClr val="22228B"/>
              </a:buClr>
              <a:buFontTx/>
              <a:buChar char="•"/>
              <a:defRPr/>
            </a:pPr>
            <a:r>
              <a:rPr lang="de-DE" altLang="de-DE" sz="2000" dirty="0">
                <a:solidFill>
                  <a:schemeClr val="accent6">
                    <a:lumMod val="75000"/>
                  </a:schemeClr>
                </a:solidFill>
              </a:rPr>
              <a:t>Alle drei Bildungsgänge werden unter dem Dach einer Schule angeboten.</a:t>
            </a:r>
          </a:p>
          <a:p>
            <a:pPr marL="285750" indent="-285750">
              <a:buClr>
                <a:srgbClr val="22228B"/>
              </a:buClr>
              <a:buFontTx/>
              <a:buChar char="•"/>
              <a:defRPr/>
            </a:pPr>
            <a:r>
              <a:rPr lang="de-DE" altLang="de-DE" sz="2000" dirty="0">
                <a:solidFill>
                  <a:schemeClr val="accent6">
                    <a:lumMod val="75000"/>
                  </a:schemeClr>
                </a:solidFill>
              </a:rPr>
              <a:t>Entsprechend können auch alle Abschlüsse der Sekundarstufe I erreicht werden.</a:t>
            </a:r>
          </a:p>
          <a:p>
            <a:pPr marL="285750" indent="-285750">
              <a:buClr>
                <a:srgbClr val="22228B"/>
              </a:buClr>
              <a:buFontTx/>
              <a:buChar char="•"/>
              <a:defRPr/>
            </a:pPr>
            <a:r>
              <a:rPr lang="de-DE" altLang="de-DE" sz="2000" dirty="0">
                <a:solidFill>
                  <a:schemeClr val="accent6">
                    <a:lumMod val="75000"/>
                  </a:schemeClr>
                </a:solidFill>
              </a:rPr>
              <a:t>Der Unterricht findet bildungsgangübergreifend statt, dadurch erfolgt ein längeres gemeinsames Lernen im Klassenverband (Kernunterricht).</a:t>
            </a:r>
          </a:p>
          <a:p>
            <a:pPr marL="285750" indent="-285750">
              <a:buClr>
                <a:srgbClr val="22228B"/>
              </a:buClr>
              <a:buFontTx/>
              <a:buChar char="•"/>
              <a:defRPr/>
            </a:pPr>
            <a:r>
              <a:rPr lang="de-DE" altLang="de-DE" sz="2000" dirty="0">
                <a:solidFill>
                  <a:schemeClr val="accent6">
                    <a:lumMod val="75000"/>
                  </a:schemeClr>
                </a:solidFill>
              </a:rPr>
              <a:t>Zunehmend erfolgt eine Ausdifferenzierung nach Leistung im Kursunterricht (E/G- oder A/B/C-Kurse).</a:t>
            </a:r>
          </a:p>
          <a:p>
            <a:pPr marL="285750" indent="-285750">
              <a:buClr>
                <a:srgbClr val="22228B"/>
              </a:buClr>
              <a:buFontTx/>
              <a:buChar char="•"/>
              <a:defRPr/>
            </a:pPr>
            <a:r>
              <a:rPr lang="de-DE" altLang="de-DE" sz="2000" dirty="0">
                <a:solidFill>
                  <a:schemeClr val="accent6">
                    <a:lumMod val="75000"/>
                  </a:schemeClr>
                </a:solidFill>
              </a:rPr>
              <a:t>Die Zuerkennung des Schulabschlusses entscheidet sich am Ende von Jahrgangsstufe  9 oder 10 auf Grundlage der erbrachten Leistungen.</a:t>
            </a:r>
            <a:endParaRPr lang="de-DE" altLang="de-DE" sz="2000" b="1" dirty="0">
              <a:solidFill>
                <a:schemeClr val="accent6">
                  <a:lumMod val="75000"/>
                </a:schemeClr>
              </a:solidFill>
              <a:ea typeface="MS PGothic" pitchFamily="34" charset="-128"/>
            </a:endParaRPr>
          </a:p>
          <a:p>
            <a:pPr marL="285750" indent="-285750">
              <a:buClr>
                <a:srgbClr val="22228B"/>
              </a:buClr>
              <a:buFontTx/>
              <a:buChar char="•"/>
              <a:defRPr/>
            </a:pPr>
            <a:endParaRPr lang="de-DE" altLang="de-DE" sz="2000" b="1" dirty="0">
              <a:solidFill>
                <a:schemeClr val="accent6">
                  <a:lumMod val="75000"/>
                </a:schemeClr>
              </a:solidFill>
              <a:ea typeface="MS PGothic" pitchFamily="34" charset="-128"/>
            </a:endParaRPr>
          </a:p>
          <a:p>
            <a:pPr marL="285750" indent="-285750">
              <a:buClr>
                <a:srgbClr val="22228B"/>
              </a:buClr>
              <a:buFontTx/>
              <a:buChar char="•"/>
              <a:defRPr/>
            </a:pPr>
            <a:endParaRPr lang="de-DE" altLang="de-DE" sz="2000" dirty="0">
              <a:solidFill>
                <a:schemeClr val="accent6">
                  <a:lumMod val="75000"/>
                </a:schemeClr>
              </a:solidFill>
            </a:endParaRPr>
          </a:p>
          <a:p>
            <a:pPr marL="285750" indent="-285750">
              <a:defRPr/>
            </a:pPr>
            <a:endParaRPr lang="de-DE" altLang="de-DE" dirty="0"/>
          </a:p>
        </p:txBody>
      </p:sp>
    </p:spTree>
    <p:extLst>
      <p:ext uri="{BB962C8B-B14F-4D97-AF65-F5344CB8AC3E}">
        <p14:creationId xmlns:p14="http://schemas.microsoft.com/office/powerpoint/2010/main" val="159287727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2055813" y="838201"/>
            <a:ext cx="7772400" cy="1146175"/>
          </a:xfrm>
        </p:spPr>
        <p:txBody>
          <a:bodyPr/>
          <a:lstStyle/>
          <a:p>
            <a:pPr eaLnBrk="1" hangingPunct="1">
              <a:defRPr/>
            </a:pPr>
            <a:r>
              <a:rPr lang="de-DE" altLang="de-DE" sz="2350" dirty="0">
                <a:solidFill>
                  <a:schemeClr val="accent6">
                    <a:lumMod val="75000"/>
                  </a:schemeClr>
                </a:solidFill>
                <a:ea typeface="MS PGothic" pitchFamily="34" charset="-128"/>
                <a:cs typeface="Arial" charset="0"/>
              </a:rPr>
              <a:t>Die rechtlichen Bestimmungen zum Übergang in die weiterführenden Schulen finden Sie zum Nachlesen:</a:t>
            </a:r>
            <a:endParaRPr lang="de-DE" altLang="de-DE" sz="2350" u="sng" dirty="0">
              <a:solidFill>
                <a:schemeClr val="accent6">
                  <a:lumMod val="75000"/>
                </a:schemeClr>
              </a:solidFill>
              <a:ea typeface="MS PGothic" pitchFamily="34" charset="-128"/>
              <a:cs typeface="Arial" charset="0"/>
            </a:endParaRPr>
          </a:p>
        </p:txBody>
      </p:sp>
      <p:sp>
        <p:nvSpPr>
          <p:cNvPr id="3" name="Inhaltsplatzhalter 2"/>
          <p:cNvSpPr>
            <a:spLocks noGrp="1"/>
          </p:cNvSpPr>
          <p:nvPr>
            <p:ph idx="1"/>
          </p:nvPr>
        </p:nvSpPr>
        <p:spPr>
          <a:xfrm>
            <a:off x="2055813" y="1979613"/>
            <a:ext cx="7772400" cy="4114800"/>
          </a:xfrm>
        </p:spPr>
        <p:txBody>
          <a:bodyPr/>
          <a:lstStyle/>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Hessisches Schulgesetz (insbesondere § 70 und § 77)</a:t>
            </a:r>
          </a:p>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Verordnung zur Gestaltung des Schulverhältnisses (insbesondere § 10 bis § 14)</a:t>
            </a:r>
          </a:p>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Verordnung zur Ausgestaltung der Bildungsgänge und Schulformen der Grundstufe (Primarstufe) und der Mittelstufe (Sekundarstufe I) und der Abschlussprüfungen in der Mittelstufe</a:t>
            </a:r>
            <a:endParaRPr lang="de-DE" altLang="de-DE" i="1" dirty="0">
              <a:solidFill>
                <a:schemeClr val="accent6">
                  <a:lumMod val="75000"/>
                </a:schemeClr>
              </a:solidFill>
              <a:cs typeface="Arial" panose="020B0604020202020204" pitchFamily="34" charset="0"/>
            </a:endParaRPr>
          </a:p>
          <a:p>
            <a:pPr marL="0" indent="0" eaLnBrk="1" hangingPunct="1">
              <a:defRPr/>
            </a:pPr>
            <a:endParaRPr lang="de-DE" altLang="de-DE" sz="2000" i="1" dirty="0">
              <a:solidFill>
                <a:schemeClr val="accent6">
                  <a:lumMod val="75000"/>
                </a:schemeClr>
              </a:solidFill>
              <a:cs typeface="Arial" panose="020B0604020202020204" pitchFamily="34" charset="0"/>
            </a:endParaRPr>
          </a:p>
          <a:p>
            <a:pPr marL="0" indent="0" eaLnBrk="1" hangingPunct="1">
              <a:defRPr/>
            </a:pPr>
            <a:r>
              <a:rPr lang="de-DE" altLang="de-DE" sz="2000" dirty="0">
                <a:solidFill>
                  <a:schemeClr val="accent6">
                    <a:lumMod val="75000"/>
                  </a:schemeClr>
                </a:solidFill>
                <a:cs typeface="Arial" panose="020B0604020202020204" pitchFamily="34" charset="0"/>
              </a:rPr>
              <a:t>Fundstelle: www.kultusministerium.hessen.de</a:t>
            </a: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6"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224865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764704"/>
            <a:ext cx="9144000" cy="2723728"/>
          </a:xfrm>
        </p:spPr>
        <p:txBody>
          <a:bodyPr>
            <a:noAutofit/>
          </a:bodyPr>
          <a:lstStyle/>
          <a:p>
            <a:pPr algn="ctr"/>
            <a:r>
              <a:rPr lang="de-DE" sz="5400" dirty="0">
                <a:ln w="5000" cmpd="sng">
                  <a:solidFill>
                    <a:srgbClr val="6EA0B0">
                      <a:tint val="80000"/>
                      <a:shade val="99000"/>
                      <a:satMod val="500000"/>
                    </a:srgbClr>
                  </a:solidFill>
                  <a:prstDash val="solid"/>
                </a:ln>
                <a:solidFill>
                  <a:schemeClr val="accent1">
                    <a:lumMod val="60000"/>
                    <a:lumOff val="40000"/>
                  </a:schemeClr>
                </a:solidFill>
                <a:effectLst>
                  <a:outerShdw blurRad="38100" dist="38100" dir="2700000" algn="tl">
                    <a:srgbClr val="000000">
                      <a:alpha val="43137"/>
                    </a:srgbClr>
                  </a:outerShdw>
                </a:effectLst>
                <a:latin typeface="Arial" charset="0"/>
                <a:ea typeface="Arial" charset="0"/>
                <a:cs typeface="Arial" charset="0"/>
              </a:rPr>
              <a:t>Erfolgreich </a:t>
            </a:r>
            <a:br>
              <a:rPr lang="de-DE" sz="5400" dirty="0">
                <a:ln w="5000" cmpd="sng">
                  <a:solidFill>
                    <a:srgbClr val="6EA0B0">
                      <a:tint val="80000"/>
                      <a:shade val="99000"/>
                      <a:satMod val="500000"/>
                    </a:srgbClr>
                  </a:solidFill>
                  <a:prstDash val="solid"/>
                </a:ln>
                <a:solidFill>
                  <a:schemeClr val="accent1">
                    <a:lumMod val="60000"/>
                    <a:lumOff val="40000"/>
                  </a:schemeClr>
                </a:solidFill>
                <a:effectLst>
                  <a:outerShdw blurRad="38100" dist="38100" dir="2700000" algn="tl">
                    <a:srgbClr val="000000">
                      <a:alpha val="43137"/>
                    </a:srgbClr>
                  </a:outerShdw>
                </a:effectLst>
                <a:latin typeface="Arial" charset="0"/>
                <a:ea typeface="Arial" charset="0"/>
                <a:cs typeface="Arial" charset="0"/>
              </a:rPr>
            </a:br>
            <a:r>
              <a:rPr lang="de-DE" sz="5400" dirty="0">
                <a:ln w="5000" cmpd="sng">
                  <a:solidFill>
                    <a:srgbClr val="6EA0B0">
                      <a:tint val="80000"/>
                      <a:shade val="99000"/>
                      <a:satMod val="500000"/>
                    </a:srgbClr>
                  </a:solidFill>
                  <a:prstDash val="solid"/>
                </a:ln>
                <a:solidFill>
                  <a:schemeClr val="accent1">
                    <a:lumMod val="60000"/>
                    <a:lumOff val="40000"/>
                  </a:schemeClr>
                </a:solidFill>
                <a:effectLst>
                  <a:outerShdw blurRad="38100" dist="38100" dir="2700000" algn="tl">
                    <a:srgbClr val="000000">
                      <a:alpha val="43137"/>
                    </a:srgbClr>
                  </a:outerShdw>
                </a:effectLst>
                <a:latin typeface="Arial" charset="0"/>
                <a:ea typeface="Arial" charset="0"/>
                <a:cs typeface="Arial" charset="0"/>
              </a:rPr>
              <a:t>übertreten</a:t>
            </a:r>
            <a:r>
              <a:rPr lang="de-DE" sz="5400" dirty="0">
                <a:ln w="5000" cmpd="sng">
                  <a:solidFill>
                    <a:srgbClr val="6EA0B0">
                      <a:tint val="80000"/>
                      <a:shade val="99000"/>
                      <a:satMod val="500000"/>
                    </a:srgbClr>
                  </a:solidFill>
                  <a:prstDash val="solid"/>
                </a:ln>
                <a:solidFill>
                  <a:srgbClr val="D4D2D0"/>
                </a:solidFill>
                <a:effectLst>
                  <a:outerShdw blurRad="38100" dist="38100" dir="2700000" algn="tl">
                    <a:srgbClr val="000000">
                      <a:alpha val="43137"/>
                    </a:srgbClr>
                  </a:outerShdw>
                </a:effectLst>
                <a:latin typeface="Arial" charset="0"/>
                <a:ea typeface="Arial" charset="0"/>
                <a:cs typeface="Arial" charset="0"/>
              </a:rPr>
              <a:t/>
            </a:r>
            <a:br>
              <a:rPr lang="de-DE" sz="5400" dirty="0">
                <a:ln w="5000" cmpd="sng">
                  <a:solidFill>
                    <a:srgbClr val="6EA0B0">
                      <a:tint val="80000"/>
                      <a:shade val="99000"/>
                      <a:satMod val="500000"/>
                    </a:srgbClr>
                  </a:solidFill>
                  <a:prstDash val="solid"/>
                </a:ln>
                <a:solidFill>
                  <a:srgbClr val="D4D2D0"/>
                </a:solidFill>
                <a:effectLst>
                  <a:outerShdw blurRad="38100" dist="38100" dir="2700000" algn="tl">
                    <a:srgbClr val="000000">
                      <a:alpha val="43137"/>
                    </a:srgbClr>
                  </a:outerShdw>
                </a:effectLst>
                <a:latin typeface="Arial" charset="0"/>
                <a:ea typeface="Arial" charset="0"/>
                <a:cs typeface="Arial" charset="0"/>
              </a:rPr>
            </a:br>
            <a:r>
              <a:rPr lang="de-DE" sz="5400" dirty="0">
                <a:ln w="5000" cmpd="sng">
                  <a:solidFill>
                    <a:srgbClr val="6EA0B0">
                      <a:tint val="80000"/>
                      <a:shade val="99000"/>
                      <a:satMod val="500000"/>
                    </a:srgbClr>
                  </a:solidFill>
                  <a:prstDash val="solid"/>
                </a:ln>
                <a:solidFill>
                  <a:srgbClr val="D4D2D0"/>
                </a:solidFill>
                <a:effectLst>
                  <a:outerShdw blurRad="38100" dist="38100" dir="2700000" algn="tl">
                    <a:srgbClr val="000000">
                      <a:alpha val="43137"/>
                    </a:srgbClr>
                  </a:outerShdw>
                </a:effectLst>
                <a:latin typeface="Arial" charset="0"/>
                <a:ea typeface="Arial" charset="0"/>
                <a:cs typeface="Arial" charset="0"/>
              </a:rPr>
              <a:t/>
            </a:r>
            <a:br>
              <a:rPr lang="de-DE" sz="5400" dirty="0">
                <a:ln w="5000" cmpd="sng">
                  <a:solidFill>
                    <a:srgbClr val="6EA0B0">
                      <a:tint val="80000"/>
                      <a:shade val="99000"/>
                      <a:satMod val="500000"/>
                    </a:srgbClr>
                  </a:solidFill>
                  <a:prstDash val="solid"/>
                </a:ln>
                <a:solidFill>
                  <a:srgbClr val="D4D2D0"/>
                </a:solidFill>
                <a:effectLst>
                  <a:outerShdw blurRad="38100" dist="38100" dir="2700000" algn="tl">
                    <a:srgbClr val="000000">
                      <a:alpha val="43137"/>
                    </a:srgbClr>
                  </a:outerShdw>
                </a:effectLst>
                <a:latin typeface="Arial" charset="0"/>
                <a:ea typeface="Arial" charset="0"/>
                <a:cs typeface="Arial" charset="0"/>
              </a:rPr>
            </a:br>
            <a:r>
              <a:rPr lang="de-DE" sz="3600" dirty="0">
                <a:ln w="6350">
                  <a:noFill/>
                </a:ln>
                <a:solidFill>
                  <a:schemeClr val="accent1">
                    <a:lumMod val="20000"/>
                    <a:lumOff val="80000"/>
                  </a:schemeClr>
                </a:solidFill>
                <a:effectLst>
                  <a:outerShdw blurRad="127000" dist="200000" dir="2700000" algn="tl" rotWithShape="0">
                    <a:srgbClr val="000000">
                      <a:alpha val="30000"/>
                    </a:srgbClr>
                  </a:outerShdw>
                </a:effectLst>
                <a:latin typeface="Arial" charset="0"/>
                <a:ea typeface="Arial" charset="0"/>
                <a:cs typeface="Arial" charset="0"/>
              </a:rPr>
              <a:t>von der Grundschule in weiterführende Schulen</a:t>
            </a:r>
            <a:r>
              <a:rPr lang="de-DE" sz="5400" dirty="0">
                <a:ln w="5000" cmpd="sng">
                  <a:solidFill>
                    <a:srgbClr val="6EA0B0">
                      <a:tint val="80000"/>
                      <a:shade val="99000"/>
                      <a:satMod val="500000"/>
                    </a:srgbClr>
                  </a:solidFill>
                  <a:prstDash val="solid"/>
                </a:ln>
                <a:solidFill>
                  <a:schemeClr val="accent1">
                    <a:lumMod val="20000"/>
                    <a:lumOff val="80000"/>
                  </a:schemeClr>
                </a:solidFill>
                <a:effectLst>
                  <a:outerShdw blurRad="38100" dist="38100" dir="2700000" algn="tl">
                    <a:srgbClr val="000000">
                      <a:alpha val="43137"/>
                    </a:srgbClr>
                  </a:outerShdw>
                </a:effectLst>
                <a:latin typeface="Arial" charset="0"/>
                <a:ea typeface="Arial" charset="0"/>
                <a:cs typeface="Arial" charset="0"/>
              </a:rPr>
              <a:t/>
            </a:r>
            <a:br>
              <a:rPr lang="de-DE" sz="5400" dirty="0">
                <a:ln w="5000" cmpd="sng">
                  <a:solidFill>
                    <a:srgbClr val="6EA0B0">
                      <a:tint val="80000"/>
                      <a:shade val="99000"/>
                      <a:satMod val="500000"/>
                    </a:srgbClr>
                  </a:solidFill>
                  <a:prstDash val="solid"/>
                </a:ln>
                <a:solidFill>
                  <a:schemeClr val="accent1">
                    <a:lumMod val="20000"/>
                    <a:lumOff val="80000"/>
                  </a:schemeClr>
                </a:solidFill>
                <a:effectLst>
                  <a:outerShdw blurRad="38100" dist="38100" dir="2700000" algn="tl">
                    <a:srgbClr val="000000">
                      <a:alpha val="43137"/>
                    </a:srgbClr>
                  </a:outerShdw>
                </a:effectLst>
                <a:latin typeface="Arial" charset="0"/>
                <a:ea typeface="Arial" charset="0"/>
                <a:cs typeface="Arial" charset="0"/>
              </a:rPr>
            </a:br>
            <a:endParaRPr lang="de-DE" sz="3200" dirty="0">
              <a:solidFill>
                <a:schemeClr val="accent1">
                  <a:lumMod val="20000"/>
                  <a:lumOff val="80000"/>
                </a:schemeClr>
              </a:solidFill>
              <a:latin typeface="Arial" charset="0"/>
              <a:ea typeface="Arial" charset="0"/>
              <a:cs typeface="Arial" charset="0"/>
            </a:endParaRPr>
          </a:p>
        </p:txBody>
      </p:sp>
      <p:sp>
        <p:nvSpPr>
          <p:cNvPr id="3" name="Untertitel 2"/>
          <p:cNvSpPr>
            <a:spLocks noGrp="1"/>
          </p:cNvSpPr>
          <p:nvPr>
            <p:ph type="subTitle" idx="1"/>
          </p:nvPr>
        </p:nvSpPr>
        <p:spPr>
          <a:xfrm>
            <a:off x="2567608" y="4797152"/>
            <a:ext cx="6858000" cy="1528396"/>
          </a:xfrm>
        </p:spPr>
        <p:txBody>
          <a:bodyPr>
            <a:normAutofit/>
          </a:bodyPr>
          <a:lstStyle/>
          <a:p>
            <a:pPr algn="ctr">
              <a:spcBef>
                <a:spcPts val="0"/>
              </a:spcBef>
            </a:pPr>
            <a:r>
              <a:rPr lang="de-DE" b="1" dirty="0">
                <a:latin typeface="Arial" charset="0"/>
                <a:ea typeface="Arial" charset="0"/>
                <a:cs typeface="Arial" charset="0"/>
              </a:rPr>
              <a:t>Information der Grundschulen </a:t>
            </a:r>
          </a:p>
          <a:p>
            <a:pPr algn="ctr">
              <a:spcBef>
                <a:spcPts val="0"/>
              </a:spcBef>
            </a:pPr>
            <a:r>
              <a:rPr lang="de-DE" b="1" dirty="0">
                <a:latin typeface="Arial" charset="0"/>
                <a:ea typeface="Arial" charset="0"/>
                <a:cs typeface="Arial" charset="0"/>
              </a:rPr>
              <a:t>im Umfeld Groß-Umstadt</a:t>
            </a:r>
          </a:p>
          <a:p>
            <a:pPr algn="ctr">
              <a:spcBef>
                <a:spcPts val="0"/>
              </a:spcBef>
            </a:pPr>
            <a:r>
              <a:rPr lang="de-DE" b="1" dirty="0">
                <a:latin typeface="Arial" charset="0"/>
                <a:ea typeface="Arial" charset="0"/>
                <a:cs typeface="Arial" charset="0"/>
              </a:rPr>
              <a:t> November 2020</a:t>
            </a:r>
          </a:p>
        </p:txBody>
      </p:sp>
    </p:spTree>
    <p:extLst>
      <p:ext uri="{BB962C8B-B14F-4D97-AF65-F5344CB8AC3E}">
        <p14:creationId xmlns:p14="http://schemas.microsoft.com/office/powerpoint/2010/main" val="36872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7528" y="116633"/>
            <a:ext cx="7772400" cy="1470025"/>
          </a:xfrm>
        </p:spPr>
        <p:txBody>
          <a:bodyPr>
            <a:normAutofit/>
          </a:bodyPr>
          <a:lstStyle/>
          <a:p>
            <a:r>
              <a:rPr lang="de-DE" sz="6600" dirty="0">
                <a:solidFill>
                  <a:schemeClr val="accent3">
                    <a:lumMod val="60000"/>
                    <a:lumOff val="40000"/>
                  </a:schemeClr>
                </a:solidFill>
                <a:latin typeface="Arial Black" pitchFamily="34" charset="0"/>
              </a:rPr>
              <a:t>…UND  JETZT?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1988840"/>
            <a:ext cx="4104456" cy="309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3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0" nodeType="click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Überga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2134794"/>
            <a:ext cx="2986236" cy="388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a:off x="6004791" y="692696"/>
            <a:ext cx="3048000" cy="1981200"/>
          </a:xfrm>
          <a:prstGeom prst="wedgeRoundRectCallout">
            <a:avLst>
              <a:gd name="adj1" fmla="val -109217"/>
              <a:gd name="adj2" fmla="val 51530"/>
              <a:gd name="adj3" fmla="val 16667"/>
            </a:avLst>
          </a:prstGeom>
          <a:solidFill>
            <a:schemeClr val="accent1"/>
          </a:solidFill>
          <a:ln w="9525">
            <a:solidFill>
              <a:schemeClr val="tx1"/>
            </a:solidFill>
            <a:miter lim="800000"/>
            <a:headEnd/>
            <a:tailEnd/>
          </a:ln>
          <a:effectLst>
            <a:outerShdw blurRad="40000" dist="20000" dir="5400000" rotWithShape="0">
              <a:srgbClr val="808080">
                <a:alpha val="37999"/>
              </a:srgbClr>
            </a:outerShdw>
          </a:effectLst>
        </p:spPr>
        <p:txBody>
          <a:bodyPr/>
          <a:lstStyle>
            <a:lvl1pPr eaLnBrk="0" hangingPunct="0">
              <a:defRPr sz="2000">
                <a:solidFill>
                  <a:schemeClr val="tx2"/>
                </a:solidFill>
                <a:latin typeface="Arial" charset="0"/>
                <a:ea typeface="ＭＳ Ｐゴシック" charset="-128"/>
              </a:defRPr>
            </a:lvl1pPr>
            <a:lvl2pPr marL="742950" indent="-285750" eaLnBrk="0" hangingPunct="0">
              <a:defRPr sz="2000">
                <a:solidFill>
                  <a:schemeClr val="tx2"/>
                </a:solidFill>
                <a:latin typeface="Arial" charset="0"/>
                <a:ea typeface="ＭＳ Ｐゴシック" charset="-128"/>
              </a:defRPr>
            </a:lvl2pPr>
            <a:lvl3pPr marL="1143000" indent="-228600" eaLnBrk="0" hangingPunct="0">
              <a:defRPr sz="2000">
                <a:solidFill>
                  <a:schemeClr val="tx2"/>
                </a:solidFill>
                <a:latin typeface="Arial" charset="0"/>
                <a:ea typeface="ＭＳ Ｐゴシック" charset="-128"/>
              </a:defRPr>
            </a:lvl3pPr>
            <a:lvl4pPr marL="1600200" indent="-228600" eaLnBrk="0" hangingPunct="0">
              <a:defRPr sz="2000">
                <a:solidFill>
                  <a:schemeClr val="tx2"/>
                </a:solidFill>
                <a:latin typeface="Arial" charset="0"/>
                <a:ea typeface="ＭＳ Ｐゴシック" charset="-128"/>
              </a:defRPr>
            </a:lvl4pPr>
            <a:lvl5pPr marL="2057400" indent="-228600" eaLnBrk="0" hangingPunct="0">
              <a:defRPr sz="2000">
                <a:solidFill>
                  <a:schemeClr val="tx2"/>
                </a:solidFill>
                <a:latin typeface="Arial" charset="0"/>
                <a:ea typeface="ＭＳ Ｐゴシック" charset="-128"/>
              </a:defRPr>
            </a:lvl5pPr>
            <a:lvl6pPr marL="2514600" indent="-228600" eaLnBrk="0" fontAlgn="base" hangingPunct="0">
              <a:spcBef>
                <a:spcPct val="0"/>
              </a:spcBef>
              <a:spcAft>
                <a:spcPct val="0"/>
              </a:spcAft>
              <a:defRPr sz="2000">
                <a:solidFill>
                  <a:schemeClr val="tx2"/>
                </a:solidFill>
                <a:latin typeface="Arial" charset="0"/>
                <a:ea typeface="ＭＳ Ｐゴシック" charset="-128"/>
              </a:defRPr>
            </a:lvl6pPr>
            <a:lvl7pPr marL="2971800" indent="-228600" eaLnBrk="0" fontAlgn="base" hangingPunct="0">
              <a:spcBef>
                <a:spcPct val="0"/>
              </a:spcBef>
              <a:spcAft>
                <a:spcPct val="0"/>
              </a:spcAft>
              <a:defRPr sz="2000">
                <a:solidFill>
                  <a:schemeClr val="tx2"/>
                </a:solidFill>
                <a:latin typeface="Arial" charset="0"/>
                <a:ea typeface="ＭＳ Ｐゴシック" charset="-128"/>
              </a:defRPr>
            </a:lvl7pPr>
            <a:lvl8pPr marL="3429000" indent="-228600" eaLnBrk="0" fontAlgn="base" hangingPunct="0">
              <a:spcBef>
                <a:spcPct val="0"/>
              </a:spcBef>
              <a:spcAft>
                <a:spcPct val="0"/>
              </a:spcAft>
              <a:defRPr sz="2000">
                <a:solidFill>
                  <a:schemeClr val="tx2"/>
                </a:solidFill>
                <a:latin typeface="Arial" charset="0"/>
                <a:ea typeface="ＭＳ Ｐゴシック" charset="-128"/>
              </a:defRPr>
            </a:lvl8pPr>
            <a:lvl9pPr marL="3886200" indent="-228600" eaLnBrk="0" fontAlgn="base" hangingPunct="0">
              <a:spcBef>
                <a:spcPct val="0"/>
              </a:spcBef>
              <a:spcAft>
                <a:spcPct val="0"/>
              </a:spcAft>
              <a:defRPr sz="2000">
                <a:solidFill>
                  <a:schemeClr val="tx2"/>
                </a:solidFill>
                <a:latin typeface="Arial" charset="0"/>
                <a:ea typeface="ＭＳ Ｐゴシック" charset="-128"/>
              </a:defRPr>
            </a:lvl9pPr>
          </a:lstStyle>
          <a:p>
            <a:pPr eaLnBrk="1" hangingPunct="1">
              <a:spcBef>
                <a:spcPct val="50000"/>
              </a:spcBef>
              <a:defRPr/>
            </a:pPr>
            <a:r>
              <a:rPr lang="de-DE" altLang="de-DE" sz="2400" b="1" dirty="0">
                <a:solidFill>
                  <a:prstClr val="white"/>
                </a:solidFill>
                <a:latin typeface="Calibri" pitchFamily="34" charset="0"/>
              </a:rPr>
              <a:t>Du bist jetzt Viertklässler und wir müssen überlegen, was du werden willst:</a:t>
            </a:r>
          </a:p>
          <a:p>
            <a:pPr algn="ctr" eaLnBrk="1" hangingPunct="1">
              <a:defRPr/>
            </a:pPr>
            <a:endParaRPr lang="de-DE" altLang="de-DE" dirty="0">
              <a:solidFill>
                <a:prstClr val="white"/>
              </a:solidFill>
              <a:latin typeface="Calibri" pitchFamily="34" charset="0"/>
            </a:endParaRPr>
          </a:p>
        </p:txBody>
      </p:sp>
      <p:sp>
        <p:nvSpPr>
          <p:cNvPr id="5126" name="AutoShape 6"/>
          <p:cNvSpPr>
            <a:spLocks noChangeArrowheads="1"/>
          </p:cNvSpPr>
          <p:nvPr/>
        </p:nvSpPr>
        <p:spPr bwMode="auto">
          <a:xfrm>
            <a:off x="7176120" y="3103240"/>
            <a:ext cx="2743200" cy="1371600"/>
          </a:xfrm>
          <a:prstGeom prst="wedgeRoundRectCallout">
            <a:avLst>
              <a:gd name="adj1" fmla="val -135270"/>
              <a:gd name="adj2" fmla="val -50600"/>
              <a:gd name="adj3" fmla="val 16667"/>
            </a:avLst>
          </a:prstGeom>
          <a:solidFill>
            <a:schemeClr val="accent5"/>
          </a:solidFill>
          <a:ln w="9525">
            <a:solidFill>
              <a:schemeClr val="tx1"/>
            </a:solidFill>
            <a:miter lim="800000"/>
            <a:headEnd/>
            <a:tailEnd/>
          </a:ln>
          <a:effectLst>
            <a:outerShdw blurRad="40000" dist="20000" dir="5400000" rotWithShape="0">
              <a:srgbClr val="808080">
                <a:alpha val="37999"/>
              </a:srgbClr>
            </a:outerShdw>
          </a:effectLst>
        </p:spPr>
        <p:txBody>
          <a:bodyPr/>
          <a:lstStyle>
            <a:lvl1pPr eaLnBrk="0" hangingPunct="0">
              <a:defRPr sz="2000">
                <a:solidFill>
                  <a:schemeClr val="tx2"/>
                </a:solidFill>
                <a:latin typeface="Arial" charset="0"/>
                <a:ea typeface="ＭＳ Ｐゴシック" charset="-128"/>
              </a:defRPr>
            </a:lvl1pPr>
            <a:lvl2pPr marL="742950" indent="-285750" eaLnBrk="0" hangingPunct="0">
              <a:defRPr sz="2000">
                <a:solidFill>
                  <a:schemeClr val="tx2"/>
                </a:solidFill>
                <a:latin typeface="Arial" charset="0"/>
                <a:ea typeface="ＭＳ Ｐゴシック" charset="-128"/>
              </a:defRPr>
            </a:lvl2pPr>
            <a:lvl3pPr marL="1143000" indent="-228600" eaLnBrk="0" hangingPunct="0">
              <a:defRPr sz="2000">
                <a:solidFill>
                  <a:schemeClr val="tx2"/>
                </a:solidFill>
                <a:latin typeface="Arial" charset="0"/>
                <a:ea typeface="ＭＳ Ｐゴシック" charset="-128"/>
              </a:defRPr>
            </a:lvl3pPr>
            <a:lvl4pPr marL="1600200" indent="-228600" eaLnBrk="0" hangingPunct="0">
              <a:defRPr sz="2000">
                <a:solidFill>
                  <a:schemeClr val="tx2"/>
                </a:solidFill>
                <a:latin typeface="Arial" charset="0"/>
                <a:ea typeface="ＭＳ Ｐゴシック" charset="-128"/>
              </a:defRPr>
            </a:lvl4pPr>
            <a:lvl5pPr marL="2057400" indent="-228600" eaLnBrk="0" hangingPunct="0">
              <a:defRPr sz="2000">
                <a:solidFill>
                  <a:schemeClr val="tx2"/>
                </a:solidFill>
                <a:latin typeface="Arial" charset="0"/>
                <a:ea typeface="ＭＳ Ｐゴシック" charset="-128"/>
              </a:defRPr>
            </a:lvl5pPr>
            <a:lvl6pPr marL="2514600" indent="-228600" eaLnBrk="0" fontAlgn="base" hangingPunct="0">
              <a:spcBef>
                <a:spcPct val="0"/>
              </a:spcBef>
              <a:spcAft>
                <a:spcPct val="0"/>
              </a:spcAft>
              <a:defRPr sz="2000">
                <a:solidFill>
                  <a:schemeClr val="tx2"/>
                </a:solidFill>
                <a:latin typeface="Arial" charset="0"/>
                <a:ea typeface="ＭＳ Ｐゴシック" charset="-128"/>
              </a:defRPr>
            </a:lvl6pPr>
            <a:lvl7pPr marL="2971800" indent="-228600" eaLnBrk="0" fontAlgn="base" hangingPunct="0">
              <a:spcBef>
                <a:spcPct val="0"/>
              </a:spcBef>
              <a:spcAft>
                <a:spcPct val="0"/>
              </a:spcAft>
              <a:defRPr sz="2000">
                <a:solidFill>
                  <a:schemeClr val="tx2"/>
                </a:solidFill>
                <a:latin typeface="Arial" charset="0"/>
                <a:ea typeface="ＭＳ Ｐゴシック" charset="-128"/>
              </a:defRPr>
            </a:lvl7pPr>
            <a:lvl8pPr marL="3429000" indent="-228600" eaLnBrk="0" fontAlgn="base" hangingPunct="0">
              <a:spcBef>
                <a:spcPct val="0"/>
              </a:spcBef>
              <a:spcAft>
                <a:spcPct val="0"/>
              </a:spcAft>
              <a:defRPr sz="2000">
                <a:solidFill>
                  <a:schemeClr val="tx2"/>
                </a:solidFill>
                <a:latin typeface="Arial" charset="0"/>
                <a:ea typeface="ＭＳ Ｐゴシック" charset="-128"/>
              </a:defRPr>
            </a:lvl8pPr>
            <a:lvl9pPr marL="3886200" indent="-228600" eaLnBrk="0" fontAlgn="base" hangingPunct="0">
              <a:spcBef>
                <a:spcPct val="0"/>
              </a:spcBef>
              <a:spcAft>
                <a:spcPct val="0"/>
              </a:spcAft>
              <a:defRPr sz="2000">
                <a:solidFill>
                  <a:schemeClr val="tx2"/>
                </a:solidFill>
                <a:latin typeface="Arial" charset="0"/>
                <a:ea typeface="ＭＳ Ｐゴシック" charset="-128"/>
              </a:defRPr>
            </a:lvl9pPr>
          </a:lstStyle>
          <a:p>
            <a:pPr eaLnBrk="1" hangingPunct="1">
              <a:spcBef>
                <a:spcPct val="50000"/>
              </a:spcBef>
              <a:defRPr/>
            </a:pPr>
            <a:r>
              <a:rPr lang="de-DE" altLang="de-DE" sz="2400" b="1" dirty="0">
                <a:solidFill>
                  <a:prstClr val="white"/>
                </a:solidFill>
                <a:latin typeface="Calibri" pitchFamily="34" charset="0"/>
              </a:rPr>
              <a:t>Taxifahrer, Verkäufer oder Privatpatient…</a:t>
            </a:r>
          </a:p>
          <a:p>
            <a:pPr algn="ctr" eaLnBrk="1" hangingPunct="1">
              <a:defRPr/>
            </a:pPr>
            <a:endParaRPr lang="de-DE" altLang="de-DE" dirty="0">
              <a:solidFill>
                <a:prstClr val="white"/>
              </a:solidFill>
              <a:latin typeface="Calibri" pitchFamily="34" charset="0"/>
            </a:endParaRPr>
          </a:p>
        </p:txBody>
      </p:sp>
      <p:sp>
        <p:nvSpPr>
          <p:cNvPr id="23557" name="Text Box 7"/>
          <p:cNvSpPr txBox="1">
            <a:spLocks noChangeArrowheads="1"/>
          </p:cNvSpPr>
          <p:nvPr/>
        </p:nvSpPr>
        <p:spPr bwMode="auto">
          <a:xfrm>
            <a:off x="8839200" y="152401"/>
            <a:ext cx="182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charset="0"/>
                <a:ea typeface="ＭＳ Ｐゴシック" pitchFamily="34" charset="-128"/>
              </a:defRPr>
            </a:lvl1pPr>
            <a:lvl2pPr marL="742950" indent="-285750" eaLnBrk="0" hangingPunct="0">
              <a:defRPr sz="2000">
                <a:solidFill>
                  <a:schemeClr val="tx2"/>
                </a:solidFill>
                <a:latin typeface="Arial" charset="0"/>
                <a:ea typeface="ＭＳ Ｐゴシック" pitchFamily="34" charset="-128"/>
              </a:defRPr>
            </a:lvl2pPr>
            <a:lvl3pPr marL="1143000" indent="-228600" eaLnBrk="0" hangingPunct="0">
              <a:defRPr sz="2000">
                <a:solidFill>
                  <a:schemeClr val="tx2"/>
                </a:solidFill>
                <a:latin typeface="Arial" charset="0"/>
                <a:ea typeface="ＭＳ Ｐゴシック" pitchFamily="34" charset="-128"/>
              </a:defRPr>
            </a:lvl3pPr>
            <a:lvl4pPr marL="1600200" indent="-228600" eaLnBrk="0" hangingPunct="0">
              <a:defRPr sz="2000">
                <a:solidFill>
                  <a:schemeClr val="tx2"/>
                </a:solidFill>
                <a:latin typeface="Arial" charset="0"/>
                <a:ea typeface="ＭＳ Ｐゴシック" pitchFamily="34" charset="-128"/>
              </a:defRPr>
            </a:lvl4pPr>
            <a:lvl5pPr marL="2057400" indent="-228600" eaLnBrk="0" hangingPunct="0">
              <a:defRPr sz="2000">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2"/>
                </a:solidFill>
                <a:latin typeface="Arial" charset="0"/>
                <a:ea typeface="ＭＳ Ｐゴシック" pitchFamily="34" charset="-128"/>
              </a:defRPr>
            </a:lvl9pPr>
          </a:lstStyle>
          <a:p>
            <a:pPr eaLnBrk="1" hangingPunct="1">
              <a:spcBef>
                <a:spcPct val="50000"/>
              </a:spcBef>
            </a:pPr>
            <a:r>
              <a:rPr lang="de-DE" altLang="de-DE" sz="100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26729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ppt_w</p:attrName>
                                        </p:attrNameLst>
                                      </p:cBhvr>
                                      <p:tavLst>
                                        <p:tav tm="0">
                                          <p:val>
                                            <p:fltVal val="0"/>
                                          </p:val>
                                        </p:tav>
                                        <p:tav tm="100000">
                                          <p:val>
                                            <p:strVal val="#ppt_w"/>
                                          </p:val>
                                        </p:tav>
                                      </p:tavLst>
                                    </p:anim>
                                    <p:anim calcmode="lin" valueType="num">
                                      <p:cBhvr>
                                        <p:cTn id="8" dur="500" fill="hold"/>
                                        <p:tgtEl>
                                          <p:spTgt spid="5125"/>
                                        </p:tgtEl>
                                        <p:attrNameLst>
                                          <p:attrName>ppt_h</p:attrName>
                                        </p:attrNameLst>
                                      </p:cBhvr>
                                      <p:tavLst>
                                        <p:tav tm="0">
                                          <p:val>
                                            <p:fltVal val="0"/>
                                          </p:val>
                                        </p:tav>
                                        <p:tav tm="100000">
                                          <p:val>
                                            <p:strVal val="#ppt_h"/>
                                          </p:val>
                                        </p:tav>
                                      </p:tavLst>
                                    </p:anim>
                                    <p:animEffect transition="in" filter="fade">
                                      <p:cBhvr>
                                        <p:cTn id="9" dur="500"/>
                                        <p:tgtEl>
                                          <p:spTgt spid="51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500" fill="hold"/>
                                        <p:tgtEl>
                                          <p:spTgt spid="5126"/>
                                        </p:tgtEl>
                                        <p:attrNameLst>
                                          <p:attrName>ppt_w</p:attrName>
                                        </p:attrNameLst>
                                      </p:cBhvr>
                                      <p:tavLst>
                                        <p:tav tm="0">
                                          <p:val>
                                            <p:fltVal val="0"/>
                                          </p:val>
                                        </p:tav>
                                        <p:tav tm="100000">
                                          <p:val>
                                            <p:strVal val="#ppt_w"/>
                                          </p:val>
                                        </p:tav>
                                      </p:tavLst>
                                    </p:anim>
                                    <p:anim calcmode="lin" valueType="num">
                                      <p:cBhvr>
                                        <p:cTn id="15" dur="500" fill="hold"/>
                                        <p:tgtEl>
                                          <p:spTgt spid="5126"/>
                                        </p:tgtEl>
                                        <p:attrNameLst>
                                          <p:attrName>ppt_h</p:attrName>
                                        </p:attrNameLst>
                                      </p:cBhvr>
                                      <p:tavLst>
                                        <p:tav tm="0">
                                          <p:val>
                                            <p:fltVal val="0"/>
                                          </p:val>
                                        </p:tav>
                                        <p:tav tm="100000">
                                          <p:val>
                                            <p:strVal val="#ppt_h"/>
                                          </p:val>
                                        </p:tav>
                                      </p:tavLst>
                                    </p:anim>
                                    <p:animEffect transition="in" filter="fade">
                                      <p:cBhvr>
                                        <p:cTn id="16"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2793" y="260649"/>
            <a:ext cx="7067128" cy="695891"/>
          </a:xfrm>
        </p:spPr>
        <p:txBody>
          <a:bodyPr>
            <a:normAutofit/>
          </a:bodyPr>
          <a:lstStyle/>
          <a:p>
            <a:r>
              <a:rPr lang="de-DE" dirty="0">
                <a:solidFill>
                  <a:schemeClr val="accent1">
                    <a:lumMod val="60000"/>
                    <a:lumOff val="40000"/>
                  </a:schemeClr>
                </a:solidFill>
                <a:latin typeface="Arial Black" pitchFamily="34" charset="0"/>
              </a:rPr>
              <a:t>BERATUNGSKRITERIEN</a:t>
            </a:r>
          </a:p>
        </p:txBody>
      </p:sp>
      <p:sp>
        <p:nvSpPr>
          <p:cNvPr id="8" name="Pfeil nach unten 7"/>
          <p:cNvSpPr/>
          <p:nvPr/>
        </p:nvSpPr>
        <p:spPr>
          <a:xfrm rot="19541637">
            <a:off x="4405779" y="2502645"/>
            <a:ext cx="360040" cy="204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unten 18"/>
          <p:cNvSpPr/>
          <p:nvPr/>
        </p:nvSpPr>
        <p:spPr>
          <a:xfrm rot="2342966">
            <a:off x="6504761" y="2477354"/>
            <a:ext cx="360040" cy="204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9"/>
          <p:cNvSpPr/>
          <p:nvPr/>
        </p:nvSpPr>
        <p:spPr>
          <a:xfrm rot="12989695">
            <a:off x="4376536" y="3971469"/>
            <a:ext cx="360040" cy="204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p:cNvSpPr/>
          <p:nvPr/>
        </p:nvSpPr>
        <p:spPr>
          <a:xfrm rot="8344937">
            <a:off x="6496785" y="3991441"/>
            <a:ext cx="360040" cy="204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lussdiagramm: Zusammenführen 12"/>
          <p:cNvSpPr/>
          <p:nvPr/>
        </p:nvSpPr>
        <p:spPr>
          <a:xfrm>
            <a:off x="3204956" y="5572706"/>
            <a:ext cx="5165114" cy="1024646"/>
          </a:xfrm>
          <a:prstGeom prst="flowChartMerg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75000"/>
                </a:schemeClr>
              </a:solidFill>
              <a:latin typeface="Arial Black" pitchFamily="34" charset="0"/>
            </a:endParaRPr>
          </a:p>
          <a:p>
            <a:pPr algn="ctr"/>
            <a:r>
              <a:rPr lang="de-DE" dirty="0">
                <a:solidFill>
                  <a:schemeClr val="accent1">
                    <a:lumMod val="75000"/>
                  </a:schemeClr>
                </a:solidFill>
                <a:latin typeface="Arial Black" pitchFamily="34" charset="0"/>
              </a:rPr>
              <a:t>Elternwille entscheidet</a:t>
            </a:r>
          </a:p>
        </p:txBody>
      </p:sp>
      <p:sp>
        <p:nvSpPr>
          <p:cNvPr id="3" name="Abgerundetes Rechteck 2"/>
          <p:cNvSpPr/>
          <p:nvPr/>
        </p:nvSpPr>
        <p:spPr>
          <a:xfrm>
            <a:off x="4695869" y="2768501"/>
            <a:ext cx="1922805" cy="11159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Empfehlung der Grundschule</a:t>
            </a:r>
          </a:p>
        </p:txBody>
      </p:sp>
      <p:sp>
        <p:nvSpPr>
          <p:cNvPr id="5" name="Ellipse 4"/>
          <p:cNvSpPr/>
          <p:nvPr/>
        </p:nvSpPr>
        <p:spPr>
          <a:xfrm>
            <a:off x="1786511" y="1404764"/>
            <a:ext cx="2952328" cy="1289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Lernentwicklung seit 2. Halbjahr der 3. Klasse</a:t>
            </a:r>
          </a:p>
        </p:txBody>
      </p:sp>
      <p:sp>
        <p:nvSpPr>
          <p:cNvPr id="16" name="Ellipse 15"/>
          <p:cNvSpPr/>
          <p:nvPr/>
        </p:nvSpPr>
        <p:spPr>
          <a:xfrm>
            <a:off x="6709734" y="3884415"/>
            <a:ext cx="3240360" cy="1305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Halbjahreszeugnis der 4. Klasse</a:t>
            </a:r>
          </a:p>
        </p:txBody>
      </p:sp>
      <p:sp>
        <p:nvSpPr>
          <p:cNvPr id="17" name="Ellipse 16"/>
          <p:cNvSpPr/>
          <p:nvPr/>
        </p:nvSpPr>
        <p:spPr>
          <a:xfrm>
            <a:off x="1728792" y="4011766"/>
            <a:ext cx="2952328" cy="1289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Arbeitsverhalten/Fähigkeiten und Fertigkeiten</a:t>
            </a:r>
          </a:p>
        </p:txBody>
      </p:sp>
      <p:sp>
        <p:nvSpPr>
          <p:cNvPr id="22" name="Ellipse 21"/>
          <p:cNvSpPr/>
          <p:nvPr/>
        </p:nvSpPr>
        <p:spPr>
          <a:xfrm>
            <a:off x="6690703" y="1457854"/>
            <a:ext cx="3287562" cy="1289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Sozialverhalten/ personenbezogene Merkmale</a:t>
            </a:r>
          </a:p>
        </p:txBody>
      </p:sp>
    </p:spTree>
    <p:extLst>
      <p:ext uri="{BB962C8B-B14F-4D97-AF65-F5344CB8AC3E}">
        <p14:creationId xmlns:p14="http://schemas.microsoft.com/office/powerpoint/2010/main" val="22325746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5" grpId="0" animBg="1"/>
      <p:bldP spid="16" grpId="0" animBg="1"/>
      <p:bldP spid="17"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0712" y="260648"/>
            <a:ext cx="8507288" cy="1143000"/>
          </a:xfrm>
        </p:spPr>
        <p:txBody>
          <a:bodyPr>
            <a:normAutofit/>
          </a:bodyPr>
          <a:lstStyle/>
          <a:p>
            <a:pPr algn="l"/>
            <a:r>
              <a:rPr lang="de-DE" sz="3500" dirty="0">
                <a:solidFill>
                  <a:schemeClr val="accent1">
                    <a:lumMod val="60000"/>
                    <a:lumOff val="40000"/>
                  </a:schemeClr>
                </a:solidFill>
                <a:latin typeface="Arial Black" pitchFamily="34" charset="0"/>
              </a:rPr>
              <a:t>GEMEINSAME VERANTWORTUNG</a:t>
            </a:r>
          </a:p>
        </p:txBody>
      </p:sp>
      <p:sp>
        <p:nvSpPr>
          <p:cNvPr id="3" name="Inhaltsplatzhalter 2"/>
          <p:cNvSpPr>
            <a:spLocks noGrp="1"/>
          </p:cNvSpPr>
          <p:nvPr>
            <p:ph idx="1"/>
          </p:nvPr>
        </p:nvSpPr>
        <p:spPr>
          <a:xfrm>
            <a:off x="1991544" y="1268760"/>
            <a:ext cx="8229600" cy="5328592"/>
          </a:xfrm>
        </p:spPr>
        <p:txBody>
          <a:bodyPr>
            <a:normAutofit fontScale="77500" lnSpcReduction="20000"/>
          </a:bodyPr>
          <a:lstStyle/>
          <a:p>
            <a:pPr>
              <a:buClr>
                <a:schemeClr val="accent5"/>
              </a:buClr>
              <a:buFont typeface="Wingdings" pitchFamily="2" charset="2"/>
              <a:buChar char="§"/>
            </a:pPr>
            <a:r>
              <a:rPr lang="de-DE" sz="2600" b="1" dirty="0">
                <a:solidFill>
                  <a:schemeClr val="accent1">
                    <a:lumMod val="60000"/>
                    <a:lumOff val="40000"/>
                  </a:schemeClr>
                </a:solidFill>
                <a:latin typeface="Arial" pitchFamily="34" charset="0"/>
                <a:cs typeface="Arial" pitchFamily="34" charset="0"/>
              </a:rPr>
              <a:t>Grundschule:</a:t>
            </a:r>
            <a:r>
              <a:rPr lang="de-DE" sz="2600" dirty="0">
                <a:solidFill>
                  <a:schemeClr val="accent1">
                    <a:lumMod val="60000"/>
                    <a:lumOff val="40000"/>
                  </a:schemeClr>
                </a:solidFill>
                <a:latin typeface="Arial" pitchFamily="34" charset="0"/>
                <a:cs typeface="Arial" pitchFamily="34" charset="0"/>
              </a:rPr>
              <a:t> </a:t>
            </a:r>
            <a:r>
              <a:rPr lang="de-DE" sz="2600" b="1" dirty="0">
                <a:latin typeface="Arial" pitchFamily="34" charset="0"/>
                <a:cs typeface="Arial" pitchFamily="34" charset="0"/>
              </a:rPr>
              <a:t>beobachten </a:t>
            </a:r>
            <a:r>
              <a:rPr lang="de-DE" sz="2600" b="1" dirty="0">
                <a:latin typeface="Arial" pitchFamily="34" charset="0"/>
                <a:cs typeface="Arial" pitchFamily="34" charset="0"/>
                <a:sym typeface="Wingdings" panose="05000000000000000000" pitchFamily="2" charset="2"/>
              </a:rPr>
              <a:t></a:t>
            </a:r>
            <a:r>
              <a:rPr lang="de-DE" sz="2600" b="1" dirty="0">
                <a:latin typeface="Arial" pitchFamily="34" charset="0"/>
                <a:cs typeface="Arial" pitchFamily="34" charset="0"/>
              </a:rPr>
              <a:t> einordnen </a:t>
            </a:r>
            <a:r>
              <a:rPr lang="de-DE" sz="2600" b="1" dirty="0">
                <a:latin typeface="Arial" pitchFamily="34" charset="0"/>
                <a:cs typeface="Arial" pitchFamily="34" charset="0"/>
                <a:sym typeface="Wingdings" panose="05000000000000000000" pitchFamily="2" charset="2"/>
              </a:rPr>
              <a:t> </a:t>
            </a:r>
            <a:r>
              <a:rPr lang="de-DE" sz="2600" b="1" dirty="0">
                <a:latin typeface="Arial" pitchFamily="34" charset="0"/>
                <a:cs typeface="Arial" pitchFamily="34" charset="0"/>
              </a:rPr>
              <a:t>empfehlen </a:t>
            </a:r>
          </a:p>
          <a:p>
            <a:pPr marL="137160" indent="0">
              <a:buClr>
                <a:schemeClr val="accent5"/>
              </a:buClr>
            </a:pPr>
            <a:endParaRPr lang="de-DE" sz="2600" dirty="0">
              <a:latin typeface="Arial" pitchFamily="34" charset="0"/>
              <a:cs typeface="Arial" pitchFamily="34" charset="0"/>
            </a:endParaRPr>
          </a:p>
          <a:p>
            <a:pPr>
              <a:buClr>
                <a:schemeClr val="accent5"/>
              </a:buClr>
              <a:buFont typeface="Wingdings" pitchFamily="2" charset="2"/>
              <a:buChar char="§"/>
            </a:pPr>
            <a:r>
              <a:rPr lang="de-DE" sz="2600" b="1" dirty="0">
                <a:solidFill>
                  <a:schemeClr val="accent1">
                    <a:lumMod val="60000"/>
                    <a:lumOff val="40000"/>
                  </a:schemeClr>
                </a:solidFill>
                <a:latin typeface="Arial" pitchFamily="34" charset="0"/>
                <a:cs typeface="Arial" pitchFamily="34" charset="0"/>
              </a:rPr>
              <a:t>Elternhaus:</a:t>
            </a:r>
            <a:r>
              <a:rPr lang="de-DE" sz="2600" dirty="0">
                <a:solidFill>
                  <a:schemeClr val="accent1">
                    <a:lumMod val="60000"/>
                    <a:lumOff val="40000"/>
                  </a:schemeClr>
                </a:solidFill>
                <a:latin typeface="Arial" pitchFamily="34" charset="0"/>
                <a:cs typeface="Arial" pitchFamily="34" charset="0"/>
              </a:rPr>
              <a:t>                                                   </a:t>
            </a:r>
            <a:r>
              <a:rPr lang="de-DE" sz="2600" b="1" dirty="0">
                <a:latin typeface="Arial" pitchFamily="34" charset="0"/>
                <a:cs typeface="Arial" pitchFamily="34" charset="0"/>
              </a:rPr>
              <a:t>Beratungsangebot annehmen                                         Empfehlung ernst nehmen                                            Verantwortung erkennen und tragen</a:t>
            </a:r>
          </a:p>
          <a:p>
            <a:pPr marL="137160" indent="0">
              <a:buClr>
                <a:schemeClr val="accent5"/>
              </a:buClr>
            </a:pPr>
            <a:endParaRPr lang="de-DE" sz="2600" b="1" dirty="0">
              <a:latin typeface="Arial" pitchFamily="34" charset="0"/>
              <a:cs typeface="Arial" pitchFamily="34" charset="0"/>
            </a:endParaRPr>
          </a:p>
          <a:p>
            <a:pPr>
              <a:buClr>
                <a:schemeClr val="accent5"/>
              </a:buClr>
              <a:buFont typeface="Wingdings" pitchFamily="2" charset="2"/>
              <a:buChar char="§"/>
            </a:pPr>
            <a:r>
              <a:rPr lang="de-DE" sz="2600" b="1" dirty="0">
                <a:solidFill>
                  <a:schemeClr val="accent1">
                    <a:lumMod val="60000"/>
                    <a:lumOff val="40000"/>
                  </a:schemeClr>
                </a:solidFill>
                <a:latin typeface="Arial" pitchFamily="34" charset="0"/>
                <a:cs typeface="Arial" pitchFamily="34" charset="0"/>
              </a:rPr>
              <a:t>Weiterführende Schule:                                      </a:t>
            </a:r>
            <a:r>
              <a:rPr lang="de-DE" sz="2600" b="1" dirty="0">
                <a:latin typeface="Arial" pitchFamily="34" charset="0"/>
                <a:cs typeface="Arial" pitchFamily="34" charset="0"/>
              </a:rPr>
              <a:t>Analyse der Grundschulempfehlung                             </a:t>
            </a:r>
            <a:r>
              <a:rPr lang="de-DE" sz="2600" b="1" dirty="0">
                <a:latin typeface="Arial" pitchFamily="34" charset="0"/>
                <a:cs typeface="Arial" pitchFamily="34" charset="0"/>
                <a:sym typeface="Wingdings" panose="05000000000000000000" pitchFamily="2" charset="2"/>
              </a:rPr>
              <a:t> </a:t>
            </a:r>
            <a:r>
              <a:rPr lang="de-DE" sz="2600" b="1" dirty="0">
                <a:latin typeface="Arial" pitchFamily="34" charset="0"/>
                <a:cs typeface="Arial" pitchFamily="34" charset="0"/>
              </a:rPr>
              <a:t>objektive weitere Beratung</a:t>
            </a:r>
          </a:p>
          <a:p>
            <a:pPr marL="137160" indent="0">
              <a:buClr>
                <a:schemeClr val="accent5"/>
              </a:buClr>
            </a:pPr>
            <a:endParaRPr lang="de-DE" sz="1000" dirty="0">
              <a:latin typeface="Arial" pitchFamily="34" charset="0"/>
              <a:cs typeface="Arial" pitchFamily="34" charset="0"/>
            </a:endParaRPr>
          </a:p>
          <a:p>
            <a:pPr marL="137160" indent="0">
              <a:buClr>
                <a:schemeClr val="accent5"/>
              </a:buClr>
            </a:pPr>
            <a:endParaRPr lang="de-DE" sz="1100" dirty="0">
              <a:latin typeface="Arial" pitchFamily="34" charset="0"/>
              <a:cs typeface="Arial" pitchFamily="34" charset="0"/>
            </a:endParaRPr>
          </a:p>
          <a:p>
            <a:pPr>
              <a:buClr>
                <a:schemeClr val="accent5"/>
              </a:buClr>
              <a:buFont typeface="Wingdings" pitchFamily="2" charset="2"/>
              <a:buChar char="§"/>
            </a:pPr>
            <a:r>
              <a:rPr lang="de-DE" b="1" dirty="0">
                <a:solidFill>
                  <a:srgbClr val="00B0F0"/>
                </a:solidFill>
                <a:latin typeface="Arial" pitchFamily="34" charset="0"/>
                <a:cs typeface="Arial" pitchFamily="34" charset="0"/>
              </a:rPr>
              <a:t>Rolle des Kindes:</a:t>
            </a:r>
            <a:r>
              <a:rPr lang="de-DE" dirty="0">
                <a:solidFill>
                  <a:srgbClr val="00B0F0"/>
                </a:solidFill>
                <a:latin typeface="Arial" pitchFamily="34" charset="0"/>
                <a:cs typeface="Arial" pitchFamily="34" charset="0"/>
              </a:rPr>
              <a:t>                                                                    </a:t>
            </a:r>
            <a:r>
              <a:rPr lang="de-DE" sz="2200" b="1" dirty="0">
                <a:solidFill>
                  <a:srgbClr val="00B0F0"/>
                </a:solidFill>
                <a:latin typeface="Arial" pitchFamily="34" charset="0"/>
                <a:cs typeface="Arial" pitchFamily="34" charset="0"/>
              </a:rPr>
              <a:t>Eindrücke sammeln - Antworten erhalten - Sicherheit erfahren</a:t>
            </a:r>
          </a:p>
        </p:txBody>
      </p:sp>
    </p:spTree>
    <p:extLst>
      <p:ext uri="{BB962C8B-B14F-4D97-AF65-F5344CB8AC3E}">
        <p14:creationId xmlns:p14="http://schemas.microsoft.com/office/powerpoint/2010/main" val="232720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3898776" cy="1143000"/>
          </a:xfrm>
        </p:spPr>
        <p:txBody>
          <a:bodyPr/>
          <a:lstStyle/>
          <a:p>
            <a:r>
              <a:rPr lang="de-DE" dirty="0">
                <a:solidFill>
                  <a:schemeClr val="accent1">
                    <a:lumMod val="60000"/>
                    <a:lumOff val="40000"/>
                  </a:schemeClr>
                </a:solidFill>
                <a:effectLst/>
                <a:latin typeface="Arial Black" pitchFamily="34" charset="0"/>
              </a:rPr>
              <a:t>TERMINE</a:t>
            </a:r>
          </a:p>
        </p:txBody>
      </p:sp>
      <p:sp>
        <p:nvSpPr>
          <p:cNvPr id="3" name="Inhaltsplatzhalter 2"/>
          <p:cNvSpPr>
            <a:spLocks noGrp="1"/>
          </p:cNvSpPr>
          <p:nvPr>
            <p:ph idx="1"/>
          </p:nvPr>
        </p:nvSpPr>
        <p:spPr>
          <a:xfrm>
            <a:off x="2027039" y="1268760"/>
            <a:ext cx="9004483" cy="4709160"/>
          </a:xfrm>
        </p:spPr>
        <p:txBody>
          <a:bodyPr>
            <a:normAutofit/>
          </a:bodyPr>
          <a:lstStyle/>
          <a:p>
            <a:pPr>
              <a:lnSpc>
                <a:spcPct val="150000"/>
              </a:lnSpc>
              <a:buClr>
                <a:srgbClr val="00B0F0"/>
              </a:buClr>
              <a:buSzPct val="70000"/>
              <a:buFont typeface="Wingdings" pitchFamily="2" charset="2"/>
              <a:buChar char="§"/>
            </a:pPr>
            <a:r>
              <a:rPr lang="de-DE" sz="2000" dirty="0">
                <a:latin typeface="Arial Black" pitchFamily="34" charset="0"/>
              </a:rPr>
              <a:t>12. November   </a:t>
            </a:r>
            <a:r>
              <a:rPr lang="de-DE" sz="2000" dirty="0">
                <a:latin typeface="Arial" pitchFamily="34" charset="0"/>
                <a:cs typeface="Arial" pitchFamily="34" charset="0"/>
              </a:rPr>
              <a:t>Infoabend entfällt</a:t>
            </a:r>
          </a:p>
          <a:p>
            <a:pPr>
              <a:lnSpc>
                <a:spcPct val="150000"/>
              </a:lnSpc>
              <a:buClr>
                <a:srgbClr val="00B0F0"/>
              </a:buClr>
              <a:buSzPct val="70000"/>
              <a:buFont typeface="Wingdings" pitchFamily="2" charset="2"/>
              <a:buChar char="§"/>
            </a:pPr>
            <a:r>
              <a:rPr lang="de-DE" sz="2000" dirty="0">
                <a:latin typeface="Arial Black" pitchFamily="34" charset="0"/>
                <a:cs typeface="Arial" pitchFamily="34" charset="0"/>
              </a:rPr>
              <a:t>November bis Februar </a:t>
            </a:r>
            <a:r>
              <a:rPr lang="de-DE" sz="2000" dirty="0">
                <a:latin typeface="Arial" pitchFamily="34" charset="0"/>
                <a:cs typeface="Arial" pitchFamily="34" charset="0"/>
              </a:rPr>
              <a:t> Tag der offenen Tür (?) an allen weiterführenden Schulen (Schulamt DA </a:t>
            </a:r>
            <a:r>
              <a:rPr lang="de-DE" sz="2000" dirty="0">
                <a:latin typeface="Arial" pitchFamily="34" charset="0"/>
                <a:cs typeface="Arial" pitchFamily="34" charset="0"/>
                <a:sym typeface="Wingdings" panose="05000000000000000000" pitchFamily="2" charset="2"/>
              </a:rPr>
              <a:t> Schulangebot  Schulliste)</a:t>
            </a:r>
            <a:endParaRPr lang="de-DE" sz="2000" dirty="0">
              <a:latin typeface="Arial" pitchFamily="34" charset="0"/>
              <a:cs typeface="Arial" pitchFamily="34" charset="0"/>
            </a:endParaRPr>
          </a:p>
          <a:p>
            <a:pPr>
              <a:lnSpc>
                <a:spcPct val="150000"/>
              </a:lnSpc>
              <a:buClr>
                <a:srgbClr val="00B0F0"/>
              </a:buClr>
              <a:buSzPct val="70000"/>
              <a:buFont typeface="Wingdings" pitchFamily="2" charset="2"/>
              <a:buChar char="§"/>
            </a:pPr>
            <a:r>
              <a:rPr lang="de-DE" sz="2000" dirty="0">
                <a:latin typeface="Arial Black" pitchFamily="34" charset="0"/>
                <a:cs typeface="Arial" pitchFamily="34" charset="0"/>
              </a:rPr>
              <a:t>Hospitationstage  </a:t>
            </a:r>
            <a:r>
              <a:rPr lang="de-DE" sz="2000" dirty="0">
                <a:latin typeface="Arial" panose="020B0604020202020204" pitchFamily="34" charset="0"/>
                <a:cs typeface="Arial" panose="020B0604020202020204" pitchFamily="34" charset="0"/>
              </a:rPr>
              <a:t>(Koordination über die SL/Klassenlehrkraft)</a:t>
            </a:r>
            <a:r>
              <a:rPr lang="de-DE" sz="2000" dirty="0">
                <a:latin typeface="Arial Black" pitchFamily="34" charset="0"/>
                <a:cs typeface="Arial" pitchFamily="34" charset="0"/>
              </a:rPr>
              <a:t> </a:t>
            </a:r>
          </a:p>
          <a:p>
            <a:pPr>
              <a:lnSpc>
                <a:spcPct val="150000"/>
              </a:lnSpc>
              <a:buClr>
                <a:srgbClr val="00B0F0"/>
              </a:buClr>
              <a:buSzPct val="70000"/>
              <a:buFont typeface="Wingdings" pitchFamily="2" charset="2"/>
              <a:buChar char="§"/>
            </a:pPr>
            <a:r>
              <a:rPr lang="de-DE" sz="2000" dirty="0">
                <a:latin typeface="Arial Black" pitchFamily="34" charset="0"/>
              </a:rPr>
              <a:t>bis 28. Februar   </a:t>
            </a:r>
            <a:r>
              <a:rPr lang="de-DE" sz="2000" dirty="0">
                <a:latin typeface="Arial" pitchFamily="34" charset="0"/>
                <a:cs typeface="Arial" pitchFamily="34" charset="0"/>
              </a:rPr>
              <a:t>Beratungsgespräche mit den Lehrkräften</a:t>
            </a:r>
          </a:p>
          <a:p>
            <a:pPr>
              <a:lnSpc>
                <a:spcPct val="150000"/>
              </a:lnSpc>
              <a:buClr>
                <a:srgbClr val="00B0F0"/>
              </a:buClr>
              <a:buSzPct val="70000"/>
              <a:buFont typeface="Wingdings" pitchFamily="2" charset="2"/>
              <a:buChar char="§"/>
            </a:pPr>
            <a:r>
              <a:rPr lang="de-DE" sz="2000" dirty="0">
                <a:latin typeface="Arial Black" pitchFamily="34" charset="0"/>
                <a:cs typeface="Arial" pitchFamily="34" charset="0"/>
              </a:rPr>
              <a:t>März   </a:t>
            </a:r>
            <a:r>
              <a:rPr lang="de-DE" sz="2000" dirty="0">
                <a:latin typeface="Arial" pitchFamily="34" charset="0"/>
                <a:cs typeface="Arial" pitchFamily="34" charset="0"/>
              </a:rPr>
              <a:t>Übergangskonferenz des Grundschulkollegiums</a:t>
            </a:r>
            <a:endParaRPr lang="de-DE" sz="2000" dirty="0">
              <a:latin typeface="Arial Black" pitchFamily="34" charset="0"/>
              <a:cs typeface="Arial" pitchFamily="34" charset="0"/>
            </a:endParaRPr>
          </a:p>
          <a:p>
            <a:pPr>
              <a:lnSpc>
                <a:spcPct val="150000"/>
              </a:lnSpc>
              <a:buClr>
                <a:srgbClr val="00B0F0"/>
              </a:buClr>
              <a:buSzPct val="70000"/>
              <a:buFont typeface="Wingdings" pitchFamily="2" charset="2"/>
              <a:buChar char="§"/>
            </a:pPr>
            <a:r>
              <a:rPr lang="de-DE" sz="2000" dirty="0">
                <a:latin typeface="Arial Black" pitchFamily="34" charset="0"/>
              </a:rPr>
              <a:t>01. März   </a:t>
            </a:r>
            <a:r>
              <a:rPr lang="de-DE" sz="2000" dirty="0">
                <a:latin typeface="Arial" pitchFamily="34" charset="0"/>
                <a:cs typeface="Arial" pitchFamily="34" charset="0"/>
              </a:rPr>
              <a:t>Abgabe des Anmeldeformulars in der Grundschule</a:t>
            </a:r>
          </a:p>
          <a:p>
            <a:pPr>
              <a:lnSpc>
                <a:spcPct val="150000"/>
              </a:lnSpc>
              <a:buClr>
                <a:srgbClr val="00B0F0"/>
              </a:buClr>
              <a:buSzPct val="70000"/>
              <a:buFont typeface="Wingdings" pitchFamily="2" charset="2"/>
              <a:buChar char="§"/>
            </a:pPr>
            <a:r>
              <a:rPr lang="de-DE" sz="2000" dirty="0">
                <a:latin typeface="Arial Black" pitchFamily="34" charset="0"/>
              </a:rPr>
              <a:t>April   </a:t>
            </a:r>
            <a:r>
              <a:rPr lang="de-DE" sz="2000" dirty="0">
                <a:latin typeface="Arial" pitchFamily="34" charset="0"/>
                <a:cs typeface="Arial" pitchFamily="34" charset="0"/>
              </a:rPr>
              <a:t>Möglichkeit erneuter Beratung </a:t>
            </a:r>
            <a:r>
              <a:rPr lang="de-DE" sz="2000" dirty="0">
                <a:latin typeface="Arial" pitchFamily="34" charset="0"/>
                <a:cs typeface="Arial" pitchFamily="34" charset="0"/>
                <a:sym typeface="Wingdings" panose="05000000000000000000" pitchFamily="2" charset="2"/>
              </a:rPr>
              <a:t> </a:t>
            </a:r>
            <a:r>
              <a:rPr lang="de-DE" sz="2000" dirty="0">
                <a:latin typeface="Arial" pitchFamily="34" charset="0"/>
                <a:cs typeface="Arial" pitchFamily="34" charset="0"/>
              </a:rPr>
              <a:t>endgültige Entscheidung</a:t>
            </a:r>
          </a:p>
          <a:p>
            <a:pPr>
              <a:lnSpc>
                <a:spcPct val="150000"/>
              </a:lnSpc>
              <a:buClr>
                <a:srgbClr val="00B0F0"/>
              </a:buClr>
              <a:buSzPct val="70000"/>
              <a:buFont typeface="Wingdings" pitchFamily="2" charset="2"/>
              <a:buChar char="§"/>
            </a:pPr>
            <a:r>
              <a:rPr lang="de-DE" sz="2000" dirty="0">
                <a:latin typeface="Arial Black" pitchFamily="34" charset="0"/>
                <a:cs typeface="Arial" pitchFamily="34" charset="0"/>
              </a:rPr>
              <a:t>Mai   </a:t>
            </a:r>
            <a:r>
              <a:rPr lang="de-DE" sz="2000" dirty="0">
                <a:latin typeface="Arial" pitchFamily="34" charset="0"/>
                <a:cs typeface="Arial" pitchFamily="34" charset="0"/>
              </a:rPr>
              <a:t>schriftliche </a:t>
            </a:r>
            <a:r>
              <a:rPr lang="de-DE" sz="1900" dirty="0">
                <a:latin typeface="Arial" pitchFamily="34" charset="0"/>
                <a:cs typeface="Arial" pitchFamily="34" charset="0"/>
              </a:rPr>
              <a:t>Benachrichtigung (Staatliches Schulamt) </a:t>
            </a:r>
            <a:endParaRPr lang="de-DE" sz="1300" i="1" dirty="0">
              <a:latin typeface="Arial" pitchFamily="34" charset="0"/>
              <a:cs typeface="Arial" pitchFamily="34" charset="0"/>
            </a:endParaRPr>
          </a:p>
          <a:p>
            <a:pPr marL="0" indent="0">
              <a:lnSpc>
                <a:spcPct val="150000"/>
              </a:lnSpc>
              <a:buClr>
                <a:srgbClr val="00B0F0"/>
              </a:buClr>
              <a:buSzPct val="70000"/>
            </a:pPr>
            <a:r>
              <a:rPr lang="de-DE" sz="1300" i="1" dirty="0">
                <a:latin typeface="Arial" pitchFamily="34" charset="0"/>
                <a:cs typeface="Arial" pitchFamily="34" charset="0"/>
              </a:rPr>
              <a:t>       wegen der derzeitigen Infektionslage können die Veranstaltungen evtl. nicht stattfinden oder werden verschoben.</a:t>
            </a:r>
            <a:endParaRPr lang="de-DE" sz="1300" i="1" dirty="0">
              <a:latin typeface="Arial Black" pitchFamily="34" charset="0"/>
              <a:cs typeface="Arial" pitchFamily="34" charset="0"/>
            </a:endParaRPr>
          </a:p>
          <a:p>
            <a:pPr>
              <a:buClr>
                <a:srgbClr val="FF0000"/>
              </a:buClr>
              <a:buSzPct val="70000"/>
              <a:buFont typeface="Wingdings" pitchFamily="2" charset="2"/>
              <a:buChar char="§"/>
            </a:pPr>
            <a:endParaRPr lang="de-DE" sz="1500" dirty="0">
              <a:latin typeface="Arial Black" pitchFamily="34" charset="0"/>
            </a:endParaRPr>
          </a:p>
        </p:txBody>
      </p:sp>
    </p:spTree>
    <p:extLst>
      <p:ext uri="{BB962C8B-B14F-4D97-AF65-F5344CB8AC3E}">
        <p14:creationId xmlns:p14="http://schemas.microsoft.com/office/powerpoint/2010/main" val="336174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2055813" y="838200"/>
            <a:ext cx="7772400" cy="1144588"/>
          </a:xfrm>
        </p:spPr>
        <p:txBody>
          <a:bodyPr/>
          <a:lstStyle/>
          <a:p>
            <a:pPr eaLnBrk="1" hangingPunct="1">
              <a:defRPr/>
            </a:pPr>
            <a:r>
              <a:rPr lang="de-DE" altLang="de-DE" dirty="0">
                <a:solidFill>
                  <a:schemeClr val="accent6">
                    <a:lumMod val="75000"/>
                  </a:schemeClr>
                </a:solidFill>
                <a:ea typeface="MS PGothic" pitchFamily="34" charset="-128"/>
                <a:cs typeface="Arial" charset="0"/>
              </a:rPr>
              <a:t>Wie geht es weiter nach der Grundschule?</a:t>
            </a:r>
          </a:p>
        </p:txBody>
      </p:sp>
      <p:sp>
        <p:nvSpPr>
          <p:cNvPr id="6147" name="Inhaltsplatzhalter 2"/>
          <p:cNvSpPr>
            <a:spLocks noGrp="1"/>
          </p:cNvSpPr>
          <p:nvPr>
            <p:ph idx="1"/>
          </p:nvPr>
        </p:nvSpPr>
        <p:spPr>
          <a:xfrm>
            <a:off x="2055813" y="1979613"/>
            <a:ext cx="7772400" cy="4114800"/>
          </a:xfrm>
        </p:spPr>
        <p:txBody>
          <a:bodyPr/>
          <a:lstStyle/>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cs typeface="Arial" charset="0"/>
              </a:rPr>
              <a:t>Auf den Bildungsgang der Grundschule bauen die drei </a:t>
            </a:r>
          </a:p>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cs typeface="Arial" charset="0"/>
              </a:rPr>
              <a:t>Bildungsgänge der Sekundarstufe I (Mittelstufe) auf.</a:t>
            </a:r>
          </a:p>
          <a:p>
            <a:pPr marL="0" indent="0" algn="ctr" eaLnBrk="1" hangingPunct="1">
              <a:lnSpc>
                <a:spcPts val="2600"/>
              </a:lnSpc>
              <a:spcAft>
                <a:spcPts val="600"/>
              </a:spcAft>
              <a:buClr>
                <a:schemeClr val="tx2"/>
              </a:buClr>
              <a:defRPr/>
            </a:pPr>
            <a:endParaRPr lang="de-DE" altLang="de-DE" sz="2000" dirty="0">
              <a:cs typeface="Arial" charset="0"/>
            </a:endParaRPr>
          </a:p>
          <a:p>
            <a:pPr marL="0" indent="0" algn="ctr" eaLnBrk="1" hangingPunct="1">
              <a:lnSpc>
                <a:spcPts val="2600"/>
              </a:lnSpc>
              <a:spcAft>
                <a:spcPts val="600"/>
              </a:spcAft>
              <a:buClr>
                <a:schemeClr val="tx2"/>
              </a:buClr>
              <a:defRPr/>
            </a:pPr>
            <a:endParaRPr lang="de-DE" altLang="de-DE" sz="2000" dirty="0">
              <a:cs typeface="Arial" charset="0"/>
            </a:endParaRPr>
          </a:p>
          <a:p>
            <a:pPr marL="0" indent="0" algn="ctr" eaLnBrk="1" hangingPunct="1">
              <a:lnSpc>
                <a:spcPts val="2600"/>
              </a:lnSpc>
              <a:spcAft>
                <a:spcPts val="600"/>
              </a:spcAft>
              <a:buClr>
                <a:schemeClr val="tx2"/>
              </a:buClr>
              <a:defRPr/>
            </a:pPr>
            <a:endParaRPr lang="de-DE" altLang="de-DE" sz="2000" b="1" dirty="0">
              <a:cs typeface="Arial" charset="0"/>
            </a:endParaRPr>
          </a:p>
          <a:p>
            <a:pPr marL="0" indent="0" algn="ctr" eaLnBrk="1" hangingPunct="1">
              <a:lnSpc>
                <a:spcPts val="2600"/>
              </a:lnSpc>
              <a:spcAft>
                <a:spcPts val="600"/>
              </a:spcAft>
              <a:buClr>
                <a:schemeClr val="tx2"/>
              </a:buClr>
              <a:defRPr/>
            </a:pPr>
            <a:endParaRPr lang="de-DE" altLang="de-DE" sz="2000" b="1" dirty="0">
              <a:cs typeface="Arial" charset="0"/>
            </a:endParaRPr>
          </a:p>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rPr>
              <a:t>Nach der Jahrgangsstufe 4 wechselt Ihr Kind nun in eine</a:t>
            </a:r>
          </a:p>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rPr>
              <a:t> weiterführende Schule.</a:t>
            </a: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7"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graphicFrame>
        <p:nvGraphicFramePr>
          <p:cNvPr id="2" name="Tabelle 1"/>
          <p:cNvGraphicFramePr>
            <a:graphicFrameLocks noGrp="1"/>
          </p:cNvGraphicFramePr>
          <p:nvPr/>
        </p:nvGraphicFramePr>
        <p:xfrm>
          <a:off x="2424113" y="2932114"/>
          <a:ext cx="7200900" cy="1296987"/>
        </p:xfrm>
        <a:graphic>
          <a:graphicData uri="http://schemas.openxmlformats.org/drawingml/2006/table">
            <a:tbl>
              <a:tblPr firstRow="1" bandRow="1">
                <a:tableStyleId>{5C22544A-7EE6-4342-B048-85BDC9FD1C3A}</a:tableStyleId>
              </a:tblPr>
              <a:tblGrid>
                <a:gridCol w="2568434">
                  <a:extLst>
                    <a:ext uri="{9D8B030D-6E8A-4147-A177-3AD203B41FA5}">
                      <a16:colId xmlns:a16="http://schemas.microsoft.com/office/drawing/2014/main" val="20000"/>
                    </a:ext>
                  </a:extLst>
                </a:gridCol>
                <a:gridCol w="2399597">
                  <a:extLst>
                    <a:ext uri="{9D8B030D-6E8A-4147-A177-3AD203B41FA5}">
                      <a16:colId xmlns:a16="http://schemas.microsoft.com/office/drawing/2014/main" val="20001"/>
                    </a:ext>
                  </a:extLst>
                </a:gridCol>
                <a:gridCol w="2232869">
                  <a:extLst>
                    <a:ext uri="{9D8B030D-6E8A-4147-A177-3AD203B41FA5}">
                      <a16:colId xmlns:a16="http://schemas.microsoft.com/office/drawing/2014/main" val="20002"/>
                    </a:ext>
                  </a:extLst>
                </a:gridCol>
              </a:tblGrid>
              <a:tr h="1296987">
                <a:tc>
                  <a:txBody>
                    <a:bodyPr/>
                    <a:lstStyle/>
                    <a:p>
                      <a:pPr algn="ctr"/>
                      <a:endParaRPr lang="de-DE" sz="2000" kern="1200" dirty="0">
                        <a:solidFill>
                          <a:schemeClr val="bg1"/>
                        </a:solidFill>
                        <a:latin typeface="+mn-lt"/>
                        <a:ea typeface="+mn-ea"/>
                        <a:cs typeface="+mn-cs"/>
                      </a:endParaRPr>
                    </a:p>
                    <a:p>
                      <a:pPr algn="ctr"/>
                      <a:r>
                        <a:rPr lang="de-DE" sz="2000" kern="1200" dirty="0">
                          <a:solidFill>
                            <a:schemeClr val="bg1"/>
                          </a:solidFill>
                          <a:latin typeface="+mn-lt"/>
                          <a:ea typeface="+mn-ea"/>
                          <a:cs typeface="+mn-cs"/>
                        </a:rPr>
                        <a:t>Hauptschul-</a:t>
                      </a:r>
                    </a:p>
                    <a:p>
                      <a:pPr algn="ctr"/>
                      <a:r>
                        <a:rPr lang="de-DE" sz="2000" kern="1200" dirty="0">
                          <a:solidFill>
                            <a:schemeClr val="bg1"/>
                          </a:solidFill>
                          <a:latin typeface="+mn-lt"/>
                          <a:ea typeface="+mn-ea"/>
                          <a:cs typeface="+mn-cs"/>
                        </a:rPr>
                        <a:t>bildungsgang</a:t>
                      </a:r>
                    </a:p>
                  </a:txBody>
                  <a:tcPr marL="91445" marR="91445" marT="45762" marB="45762">
                    <a:solidFill>
                      <a:schemeClr val="accent6">
                        <a:lumMod val="75000"/>
                        <a:alpha val="75000"/>
                      </a:schemeClr>
                    </a:solidFill>
                  </a:tcPr>
                </a:tc>
                <a:tc>
                  <a:txBody>
                    <a:bodyPr/>
                    <a:lstStyle/>
                    <a:p>
                      <a:pPr algn="ctr"/>
                      <a:endParaRPr lang="de-DE" sz="2000" b="1" kern="1200" dirty="0">
                        <a:solidFill>
                          <a:schemeClr val="bg1"/>
                        </a:solidFill>
                        <a:latin typeface="+mn-lt"/>
                        <a:ea typeface="+mn-ea"/>
                        <a:cs typeface="+mn-cs"/>
                      </a:endParaRPr>
                    </a:p>
                    <a:p>
                      <a:pPr algn="ctr"/>
                      <a:r>
                        <a:rPr lang="de-DE" sz="2000" b="1" kern="1200" dirty="0">
                          <a:solidFill>
                            <a:schemeClr val="bg1"/>
                          </a:solidFill>
                          <a:latin typeface="+mn-lt"/>
                          <a:ea typeface="+mn-ea"/>
                          <a:cs typeface="+mn-cs"/>
                        </a:rPr>
                        <a:t>Realschul-</a:t>
                      </a:r>
                    </a:p>
                    <a:p>
                      <a:pPr algn="ctr"/>
                      <a:r>
                        <a:rPr lang="de-DE" sz="2000" b="1" kern="1200" dirty="0">
                          <a:solidFill>
                            <a:schemeClr val="bg1"/>
                          </a:solidFill>
                          <a:latin typeface="+mn-lt"/>
                          <a:ea typeface="+mn-ea"/>
                          <a:cs typeface="+mn-cs"/>
                        </a:rPr>
                        <a:t>bildungsgang</a:t>
                      </a:r>
                    </a:p>
                  </a:txBody>
                  <a:tcPr marL="91445" marR="91445" marT="45762" marB="45762">
                    <a:solidFill>
                      <a:schemeClr val="accent6">
                        <a:lumMod val="75000"/>
                        <a:alpha val="50000"/>
                      </a:schemeClr>
                    </a:solidFill>
                  </a:tcPr>
                </a:tc>
                <a:tc>
                  <a:txBody>
                    <a:bodyPr/>
                    <a:lstStyle/>
                    <a:p>
                      <a:pPr algn="ctr"/>
                      <a:endParaRPr lang="de-DE" sz="2000" b="1" kern="1200" dirty="0">
                        <a:solidFill>
                          <a:schemeClr val="bg1"/>
                        </a:solidFill>
                        <a:latin typeface="+mn-lt"/>
                        <a:ea typeface="+mn-ea"/>
                        <a:cs typeface="+mn-cs"/>
                      </a:endParaRPr>
                    </a:p>
                    <a:p>
                      <a:pPr algn="ctr"/>
                      <a:r>
                        <a:rPr lang="de-DE" sz="2000" b="1" kern="1200" dirty="0">
                          <a:solidFill>
                            <a:schemeClr val="bg1"/>
                          </a:solidFill>
                          <a:latin typeface="+mn-lt"/>
                          <a:ea typeface="+mn-ea"/>
                          <a:cs typeface="+mn-cs"/>
                        </a:rPr>
                        <a:t>Gymnasialer</a:t>
                      </a:r>
                    </a:p>
                    <a:p>
                      <a:pPr algn="ctr"/>
                      <a:r>
                        <a:rPr lang="de-DE" sz="2000" b="1" kern="1200" dirty="0">
                          <a:solidFill>
                            <a:schemeClr val="bg1"/>
                          </a:solidFill>
                          <a:latin typeface="+mn-lt"/>
                          <a:ea typeface="+mn-ea"/>
                          <a:cs typeface="+mn-cs"/>
                        </a:rPr>
                        <a:t>Bildungsgang</a:t>
                      </a:r>
                    </a:p>
                  </a:txBody>
                  <a:tcPr marL="91445" marR="91445" marT="45762" marB="45762">
                    <a:solidFill>
                      <a:schemeClr val="accent6">
                        <a:lumMod val="75000"/>
                        <a:alpha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2708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908720"/>
            <a:ext cx="57340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bgerundete rechteckige Legende 3"/>
          <p:cNvSpPr/>
          <p:nvPr/>
        </p:nvSpPr>
        <p:spPr>
          <a:xfrm>
            <a:off x="5735960" y="4702836"/>
            <a:ext cx="3096344" cy="1728192"/>
          </a:xfrm>
          <a:prstGeom prst="wedgeRoundRectCallout">
            <a:avLst>
              <a:gd name="adj1" fmla="val -46723"/>
              <a:gd name="adj2" fmla="val -13619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b="1" dirty="0">
                <a:solidFill>
                  <a:schemeClr val="tx2">
                    <a:lumMod val="25000"/>
                  </a:schemeClr>
                </a:solidFill>
                <a:latin typeface="Huxtable" panose="02000506000000020004" pitchFamily="2" charset="0"/>
              </a:rPr>
              <a:t>…und damit es </a:t>
            </a:r>
          </a:p>
          <a:p>
            <a:pPr algn="ctr"/>
            <a:r>
              <a:rPr lang="de-DE" sz="2400" b="1" dirty="0">
                <a:solidFill>
                  <a:schemeClr val="tx2">
                    <a:lumMod val="25000"/>
                  </a:schemeClr>
                </a:solidFill>
                <a:latin typeface="Huxtable" panose="02000506000000020004" pitchFamily="2" charset="0"/>
              </a:rPr>
              <a:t>gerecht zugeht:</a:t>
            </a:r>
          </a:p>
          <a:p>
            <a:pPr algn="ctr"/>
            <a:r>
              <a:rPr lang="de-DE" sz="2400" b="1" dirty="0">
                <a:solidFill>
                  <a:schemeClr val="tx2">
                    <a:lumMod val="25000"/>
                  </a:schemeClr>
                </a:solidFill>
                <a:latin typeface="Huxtable" panose="02000506000000020004" pitchFamily="2" charset="0"/>
              </a:rPr>
              <a:t>Klettert bitte alle </a:t>
            </a:r>
          </a:p>
          <a:p>
            <a:pPr algn="ctr"/>
            <a:r>
              <a:rPr lang="de-DE" sz="2400" b="1" dirty="0">
                <a:solidFill>
                  <a:schemeClr val="tx2">
                    <a:lumMod val="25000"/>
                  </a:schemeClr>
                </a:solidFill>
                <a:latin typeface="Huxtable" panose="02000506000000020004" pitchFamily="2" charset="0"/>
              </a:rPr>
              <a:t>auf diesen Baum!</a:t>
            </a:r>
          </a:p>
        </p:txBody>
      </p:sp>
    </p:spTree>
    <p:extLst>
      <p:ext uri="{BB962C8B-B14F-4D97-AF65-F5344CB8AC3E}">
        <p14:creationId xmlns:p14="http://schemas.microsoft.com/office/powerpoint/2010/main" val="24300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458" y="2365499"/>
            <a:ext cx="1159128" cy="172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5"/>
          <a:stretch/>
        </p:blipFill>
        <p:spPr bwMode="auto">
          <a:xfrm>
            <a:off x="2639616" y="2194720"/>
            <a:ext cx="1627584" cy="201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2373740" y="504368"/>
            <a:ext cx="7596554" cy="639973"/>
          </a:xfrm>
        </p:spPr>
        <p:txBody>
          <a:bodyPr>
            <a:normAutofit/>
          </a:bodyPr>
          <a:lstStyle/>
          <a:p>
            <a:pPr algn="l"/>
            <a:r>
              <a:rPr lang="de-DE" sz="2954">
                <a:latin typeface="Arial Black" pitchFamily="34" charset="0"/>
              </a:rPr>
              <a:t>VOM  KIND  ZUR  EMPFEHLUNG…</a:t>
            </a:r>
          </a:p>
        </p:txBody>
      </p:sp>
      <p:sp>
        <p:nvSpPr>
          <p:cNvPr id="4" name="Inhaltsplatzhalter 3"/>
          <p:cNvSpPr>
            <a:spLocks noGrp="1"/>
          </p:cNvSpPr>
          <p:nvPr>
            <p:ph sz="half" idx="1"/>
          </p:nvPr>
        </p:nvSpPr>
        <p:spPr>
          <a:xfrm>
            <a:off x="6361876" y="2684240"/>
            <a:ext cx="1711780" cy="1035839"/>
          </a:xfrm>
        </p:spPr>
        <p:txBody>
          <a:bodyPr>
            <a:noAutofit/>
          </a:bodyPr>
          <a:lstStyle/>
          <a:p>
            <a:pPr marL="126612" indent="0">
              <a:lnSpc>
                <a:spcPct val="120000"/>
              </a:lnSpc>
            </a:pPr>
            <a:r>
              <a:rPr lang="de-DE">
                <a:latin typeface="Arial Black" pitchFamily="34" charset="0"/>
              </a:rPr>
              <a:t>MEIKE</a:t>
            </a:r>
          </a:p>
          <a:p>
            <a:pPr marL="126612" indent="0">
              <a:lnSpc>
                <a:spcPct val="120000"/>
              </a:lnSpc>
            </a:pPr>
            <a:endParaRPr lang="de-DE">
              <a:latin typeface="Arial Black" pitchFamily="34" charset="0"/>
            </a:endParaRPr>
          </a:p>
          <a:p>
            <a:pPr marL="126612" indent="0">
              <a:lnSpc>
                <a:spcPct val="120000"/>
              </a:lnSpc>
            </a:pPr>
            <a:endParaRPr lang="de-DE">
              <a:latin typeface="Arial Black" pitchFamily="34" charset="0"/>
            </a:endParaRPr>
          </a:p>
          <a:p>
            <a:pPr lvl="0">
              <a:lnSpc>
                <a:spcPct val="120000"/>
              </a:lnSpc>
              <a:buClr>
                <a:prstClr val="white">
                  <a:shade val="95000"/>
                </a:prstClr>
              </a:buClr>
              <a:buFontTx/>
              <a:buChar char="-"/>
            </a:pPr>
            <a:endParaRPr lang="de-DE" sz="1846">
              <a:latin typeface="Arial" pitchFamily="34" charset="0"/>
              <a:cs typeface="Arial" pitchFamily="34" charset="0"/>
            </a:endParaRPr>
          </a:p>
          <a:p>
            <a:pPr lvl="0">
              <a:lnSpc>
                <a:spcPct val="120000"/>
              </a:lnSpc>
              <a:buClr>
                <a:prstClr val="white">
                  <a:shade val="95000"/>
                </a:prstClr>
              </a:buClr>
              <a:buFontTx/>
              <a:buChar char="-"/>
            </a:pPr>
            <a:endParaRPr lang="de-DE" sz="1846">
              <a:latin typeface="Arial" pitchFamily="34" charset="0"/>
              <a:cs typeface="Arial" pitchFamily="34" charset="0"/>
            </a:endParaRPr>
          </a:p>
          <a:p>
            <a:pPr marL="126612" indent="0">
              <a:lnSpc>
                <a:spcPct val="120000"/>
              </a:lnSpc>
            </a:pPr>
            <a:endParaRPr lang="de-DE">
              <a:latin typeface="Arial Black" pitchFamily="34" charset="0"/>
            </a:endParaRPr>
          </a:p>
        </p:txBody>
      </p:sp>
      <p:sp>
        <p:nvSpPr>
          <p:cNvPr id="5" name="Rechteck 4"/>
          <p:cNvSpPr/>
          <p:nvPr/>
        </p:nvSpPr>
        <p:spPr>
          <a:xfrm>
            <a:off x="2506678" y="1233186"/>
            <a:ext cx="7318638" cy="9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62" b="1">
                <a:latin typeface="Arial" pitchFamily="34" charset="0"/>
                <a:cs typeface="Arial" pitchFamily="34" charset="0"/>
              </a:rPr>
              <a:t>Mathe: 2                                      Englisch: 1                   Sport: 3</a:t>
            </a:r>
          </a:p>
          <a:p>
            <a:r>
              <a:rPr lang="de-DE" sz="1662" b="1">
                <a:latin typeface="Arial" pitchFamily="34" charset="0"/>
                <a:cs typeface="Arial" pitchFamily="34" charset="0"/>
              </a:rPr>
              <a:t>Deutsch: 3                                  Musik: 2                        Kunst: 2</a:t>
            </a:r>
          </a:p>
          <a:p>
            <a:r>
              <a:rPr lang="de-DE" sz="1662" b="1">
                <a:latin typeface="Arial" pitchFamily="34" charset="0"/>
                <a:cs typeface="Arial" pitchFamily="34" charset="0"/>
              </a:rPr>
              <a:t>Sachunterricht: 1                       Religion: 2                    </a:t>
            </a:r>
            <a:r>
              <a:rPr lang="de-DE" sz="1662" b="1">
                <a:solidFill>
                  <a:srgbClr val="FFFF00"/>
                </a:solidFill>
                <a:latin typeface="Arial" pitchFamily="34" charset="0"/>
                <a:cs typeface="Arial" pitchFamily="34" charset="0"/>
              </a:rPr>
              <a:t>Ø  2,0</a:t>
            </a:r>
          </a:p>
        </p:txBody>
      </p:sp>
      <p:sp>
        <p:nvSpPr>
          <p:cNvPr id="6" name="Rechteck 5"/>
          <p:cNvSpPr/>
          <p:nvPr/>
        </p:nvSpPr>
        <p:spPr>
          <a:xfrm>
            <a:off x="6506921" y="4086975"/>
            <a:ext cx="4040032" cy="2240934"/>
          </a:xfrm>
          <a:prstGeom prst="rect">
            <a:avLst/>
          </a:prstGeom>
        </p:spPr>
        <p:txBody>
          <a:bodyPr wrap="square">
            <a:spAutoFit/>
          </a:bodyPr>
          <a:lstStyle/>
          <a:p>
            <a:pPr marL="263776" indent="-263776">
              <a:lnSpc>
                <a:spcPct val="120000"/>
              </a:lnSpc>
              <a:buClr>
                <a:schemeClr val="tx1"/>
              </a:buClr>
              <a:buFont typeface="Arial" charset="0"/>
              <a:buChar char="•"/>
            </a:pPr>
            <a:r>
              <a:rPr lang="de-DE" sz="1662" dirty="0">
                <a:cs typeface="Arial" pitchFamily="34" charset="0"/>
              </a:rPr>
              <a:t>geht gerne in die Schule</a:t>
            </a:r>
          </a:p>
          <a:p>
            <a:pPr marL="263776" indent="-263776">
              <a:lnSpc>
                <a:spcPct val="120000"/>
              </a:lnSpc>
              <a:buClr>
                <a:schemeClr val="tx1"/>
              </a:buClr>
              <a:buFont typeface="Arial" charset="0"/>
              <a:buChar char="•"/>
            </a:pPr>
            <a:r>
              <a:rPr lang="de-DE" sz="1662" dirty="0">
                <a:cs typeface="Arial" pitchFamily="34" charset="0"/>
              </a:rPr>
              <a:t>hat Freude am Lernen</a:t>
            </a:r>
          </a:p>
          <a:p>
            <a:pPr marL="263776" indent="-263776">
              <a:lnSpc>
                <a:spcPct val="120000"/>
              </a:lnSpc>
              <a:buClr>
                <a:schemeClr val="tx1"/>
              </a:buClr>
              <a:buFont typeface="Arial" charset="0"/>
              <a:buChar char="•"/>
            </a:pPr>
            <a:r>
              <a:rPr lang="de-DE" sz="1662" dirty="0">
                <a:cs typeface="Arial" pitchFamily="34" charset="0"/>
              </a:rPr>
              <a:t>erledigt gerne Zusatzaufgaben </a:t>
            </a:r>
          </a:p>
          <a:p>
            <a:pPr marL="263776" indent="-263776">
              <a:lnSpc>
                <a:spcPct val="120000"/>
              </a:lnSpc>
              <a:buClr>
                <a:schemeClr val="tx1"/>
              </a:buClr>
              <a:buFont typeface="Arial" charset="0"/>
              <a:buChar char="•"/>
            </a:pPr>
            <a:r>
              <a:rPr lang="de-DE" sz="1662" dirty="0">
                <a:cs typeface="Arial" pitchFamily="34" charset="0"/>
              </a:rPr>
              <a:t>organisiert ihre Arbeitsmaterialien selbständig</a:t>
            </a:r>
          </a:p>
          <a:p>
            <a:pPr marL="263776" indent="-263776">
              <a:lnSpc>
                <a:spcPct val="120000"/>
              </a:lnSpc>
              <a:buClr>
                <a:schemeClr val="tx1"/>
              </a:buClr>
              <a:buFont typeface="Arial" charset="0"/>
              <a:buChar char="•"/>
            </a:pPr>
            <a:r>
              <a:rPr lang="de-DE" sz="1662" dirty="0">
                <a:cs typeface="Arial" pitchFamily="34" charset="0"/>
              </a:rPr>
              <a:t>ist ausgeglichen</a:t>
            </a:r>
          </a:p>
          <a:p>
            <a:pPr marL="263776" indent="-263776">
              <a:lnSpc>
                <a:spcPct val="120000"/>
              </a:lnSpc>
              <a:buClr>
                <a:schemeClr val="tx1"/>
              </a:buClr>
              <a:buFont typeface="Arial" charset="0"/>
              <a:buChar char="•"/>
            </a:pPr>
            <a:r>
              <a:rPr lang="de-DE" sz="1662" dirty="0">
                <a:cs typeface="Arial" pitchFamily="34" charset="0"/>
              </a:rPr>
              <a:t>übernimmt Verantwortung</a:t>
            </a:r>
          </a:p>
        </p:txBody>
      </p:sp>
      <p:sp>
        <p:nvSpPr>
          <p:cNvPr id="7" name="Rechteck 6"/>
          <p:cNvSpPr/>
          <p:nvPr/>
        </p:nvSpPr>
        <p:spPr>
          <a:xfrm>
            <a:off x="2506679" y="4095986"/>
            <a:ext cx="3414294" cy="2547877"/>
          </a:xfrm>
          <a:prstGeom prst="rect">
            <a:avLst/>
          </a:prstGeom>
        </p:spPr>
        <p:txBody>
          <a:bodyPr wrap="square">
            <a:spAutoFit/>
          </a:bodyPr>
          <a:lstStyle/>
          <a:p>
            <a:pPr marL="263776" indent="-263776">
              <a:lnSpc>
                <a:spcPct val="120000"/>
              </a:lnSpc>
              <a:buFont typeface="Arial" charset="0"/>
              <a:buChar char="•"/>
            </a:pPr>
            <a:r>
              <a:rPr lang="de-DE" sz="1662">
                <a:cs typeface="Arial" pitchFamily="34" charset="0"/>
              </a:rPr>
              <a:t>Nachhilfe seit der 2. Klasse</a:t>
            </a:r>
          </a:p>
          <a:p>
            <a:pPr marL="263776" indent="-263776">
              <a:lnSpc>
                <a:spcPct val="120000"/>
              </a:lnSpc>
              <a:buFont typeface="Arial" charset="0"/>
              <a:buChar char="•"/>
            </a:pPr>
            <a:r>
              <a:rPr lang="de-DE" sz="1662">
                <a:cs typeface="Arial" pitchFamily="34" charset="0"/>
              </a:rPr>
              <a:t>muss an Material/Hausaufgaben erinnert werden</a:t>
            </a:r>
          </a:p>
          <a:p>
            <a:pPr marL="263776" indent="-263776">
              <a:lnSpc>
                <a:spcPct val="120000"/>
              </a:lnSpc>
              <a:buFont typeface="Arial" charset="0"/>
              <a:buChar char="•"/>
            </a:pPr>
            <a:r>
              <a:rPr lang="de-DE" sz="1662">
                <a:cs typeface="Arial" pitchFamily="34" charset="0"/>
              </a:rPr>
              <a:t>bei Gruppen-/ Partnerarbeit gibt es oft Konflikte</a:t>
            </a:r>
          </a:p>
          <a:p>
            <a:pPr marL="263776" indent="-263776">
              <a:lnSpc>
                <a:spcPct val="120000"/>
              </a:lnSpc>
              <a:buFont typeface="Arial" charset="0"/>
              <a:buChar char="•"/>
            </a:pPr>
            <a:r>
              <a:rPr lang="de-DE" sz="1662">
                <a:cs typeface="Arial" pitchFamily="34" charset="0"/>
              </a:rPr>
              <a:t>weint schnell, wenn sie nicht weiter weiß</a:t>
            </a:r>
          </a:p>
        </p:txBody>
      </p:sp>
      <p:sp>
        <p:nvSpPr>
          <p:cNvPr id="10" name="Inhaltsplatzhalter 3"/>
          <p:cNvSpPr txBox="1">
            <a:spLocks/>
          </p:cNvSpPr>
          <p:nvPr/>
        </p:nvSpPr>
        <p:spPr>
          <a:xfrm>
            <a:off x="4098885" y="2679926"/>
            <a:ext cx="1612709" cy="1035839"/>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612" indent="0">
              <a:lnSpc>
                <a:spcPct val="120000"/>
              </a:lnSpc>
              <a:buNone/>
            </a:pPr>
            <a:r>
              <a:rPr lang="de-DE" sz="2585">
                <a:latin typeface="Arial Black" pitchFamily="34" charset="0"/>
              </a:rPr>
              <a:t>HEIKE</a:t>
            </a:r>
          </a:p>
          <a:p>
            <a:pPr marL="126612" indent="0">
              <a:lnSpc>
                <a:spcPct val="120000"/>
              </a:lnSpc>
              <a:buNone/>
            </a:pPr>
            <a:endParaRPr lang="de-DE" sz="2585">
              <a:latin typeface="Arial Black" pitchFamily="34" charset="0"/>
            </a:endParaRPr>
          </a:p>
          <a:p>
            <a:pPr marL="126612" indent="0">
              <a:lnSpc>
                <a:spcPct val="120000"/>
              </a:lnSpc>
              <a:buNone/>
            </a:pPr>
            <a:endParaRPr lang="de-DE" sz="2585">
              <a:latin typeface="Arial Black" pitchFamily="34" charset="0"/>
            </a:endParaRPr>
          </a:p>
          <a:p>
            <a:pPr>
              <a:lnSpc>
                <a:spcPct val="120000"/>
              </a:lnSpc>
              <a:buClr>
                <a:prstClr val="white">
                  <a:shade val="95000"/>
                </a:prstClr>
              </a:buClr>
              <a:buFontTx/>
              <a:buChar char="-"/>
            </a:pPr>
            <a:endParaRPr lang="de-DE" sz="1846">
              <a:latin typeface="Arial" pitchFamily="34" charset="0"/>
              <a:cs typeface="Arial" pitchFamily="34" charset="0"/>
            </a:endParaRPr>
          </a:p>
          <a:p>
            <a:pPr>
              <a:lnSpc>
                <a:spcPct val="120000"/>
              </a:lnSpc>
              <a:buClr>
                <a:prstClr val="white">
                  <a:shade val="95000"/>
                </a:prstClr>
              </a:buClr>
              <a:buFontTx/>
              <a:buChar char="-"/>
            </a:pPr>
            <a:endParaRPr lang="de-DE" sz="1846">
              <a:latin typeface="Arial" pitchFamily="34" charset="0"/>
              <a:cs typeface="Arial" pitchFamily="34" charset="0"/>
            </a:endParaRPr>
          </a:p>
          <a:p>
            <a:pPr marL="126612" indent="0">
              <a:lnSpc>
                <a:spcPct val="120000"/>
              </a:lnSpc>
              <a:buNone/>
            </a:pPr>
            <a:endParaRPr lang="de-DE" sz="2585">
              <a:latin typeface="Arial Black" pitchFamily="34" charset="0"/>
            </a:endParaRPr>
          </a:p>
        </p:txBody>
      </p:sp>
    </p:spTree>
    <p:extLst>
      <p:ext uri="{BB962C8B-B14F-4D97-AF65-F5344CB8AC3E}">
        <p14:creationId xmlns:p14="http://schemas.microsoft.com/office/powerpoint/2010/main" val="3509276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954" dirty="0"/>
              <a:t>Bildungswege in Hessen – </a:t>
            </a:r>
            <a:br>
              <a:rPr lang="de-DE" sz="2954" dirty="0"/>
            </a:br>
            <a:r>
              <a:rPr lang="de-DE" sz="2954" dirty="0"/>
              <a:t>ein Film des Hessischen Kultusministeriums</a:t>
            </a:r>
          </a:p>
        </p:txBody>
      </p:sp>
      <p:pic>
        <p:nvPicPr>
          <p:cNvPr id="1026" name="Picture 2">
            <a:extLst>
              <a:ext uri="{FF2B5EF4-FFF2-40B4-BE49-F238E27FC236}">
                <a16:creationId xmlns:a16="http://schemas.microsoft.com/office/drawing/2014/main" id="{A252126D-2AFB-4FDC-AD6B-3D1850BBF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48" t="3856" r="4234" b="5141"/>
          <a:stretch>
            <a:fillRect/>
          </a:stretch>
        </p:blipFill>
        <p:spPr bwMode="auto">
          <a:xfrm>
            <a:off x="2248949" y="1718772"/>
            <a:ext cx="7272109" cy="4083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Gleichschenkliges Dreieck 3">
            <a:hlinkClick r:id="rId3" action="ppaction://hlinkfile"/>
            <a:extLst>
              <a:ext uri="{FF2B5EF4-FFF2-40B4-BE49-F238E27FC236}">
                <a16:creationId xmlns:a16="http://schemas.microsoft.com/office/drawing/2014/main" id="{A49008AB-6686-4B1F-9103-D7142A0D9E29}"/>
              </a:ext>
            </a:extLst>
          </p:cNvPr>
          <p:cNvSpPr/>
          <p:nvPr/>
        </p:nvSpPr>
        <p:spPr>
          <a:xfrm rot="5400000">
            <a:off x="5517298" y="3222089"/>
            <a:ext cx="594864" cy="56254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662" dirty="0"/>
          </a:p>
        </p:txBody>
      </p:sp>
    </p:spTree>
    <p:extLst>
      <p:ext uri="{BB962C8B-B14F-4D97-AF65-F5344CB8AC3E}">
        <p14:creationId xmlns:p14="http://schemas.microsoft.com/office/powerpoint/2010/main" val="817516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623203" y="334109"/>
            <a:ext cx="9044798" cy="1058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954" b="1" dirty="0">
                <a:latin typeface="+mn-lt"/>
                <a:cs typeface="Arial" panose="020B0604020202020204" pitchFamily="34" charset="0"/>
              </a:rPr>
              <a:t>Übersicht über die Bildungswege </a:t>
            </a:r>
            <a:br>
              <a:rPr lang="de-DE" sz="2954" b="1" dirty="0">
                <a:latin typeface="+mn-lt"/>
                <a:cs typeface="Arial" panose="020B0604020202020204" pitchFamily="34" charset="0"/>
              </a:rPr>
            </a:br>
            <a:r>
              <a:rPr lang="de-DE" sz="2954" dirty="0">
                <a:latin typeface="+mn-lt"/>
                <a:cs typeface="Arial" panose="020B0604020202020204" pitchFamily="34" charset="0"/>
              </a:rPr>
              <a:t>im Umfeld von Groß-Umstadt</a:t>
            </a:r>
            <a:endParaRPr lang="de-DE" sz="1477" dirty="0">
              <a:latin typeface="+mn-lt"/>
              <a:cs typeface="Arial" panose="020B0604020202020204" pitchFamily="34" charset="0"/>
            </a:endParaRPr>
          </a:p>
        </p:txBody>
      </p:sp>
      <p:sp>
        <p:nvSpPr>
          <p:cNvPr id="2" name="Rechteck 1"/>
          <p:cNvSpPr/>
          <p:nvPr/>
        </p:nvSpPr>
        <p:spPr>
          <a:xfrm>
            <a:off x="1873006" y="1230667"/>
            <a:ext cx="4386462" cy="513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dirty="0"/>
          </a:p>
        </p:txBody>
      </p:sp>
      <p:sp>
        <p:nvSpPr>
          <p:cNvPr id="4" name="Rechteck 3"/>
          <p:cNvSpPr/>
          <p:nvPr/>
        </p:nvSpPr>
        <p:spPr>
          <a:xfrm>
            <a:off x="1867343" y="3820280"/>
            <a:ext cx="1462685" cy="255463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215" b="1" dirty="0">
              <a:solidFill>
                <a:schemeClr val="bg1"/>
              </a:solidFill>
            </a:endParaRPr>
          </a:p>
          <a:p>
            <a:pPr algn="ctr"/>
            <a:endParaRPr lang="de-DE" sz="2215" b="1" dirty="0">
              <a:solidFill>
                <a:schemeClr val="bg1"/>
              </a:solidFill>
            </a:endParaRPr>
          </a:p>
          <a:p>
            <a:pPr algn="ctr"/>
            <a:endParaRPr lang="de-DE" sz="2215" b="1" dirty="0">
              <a:solidFill>
                <a:schemeClr val="bg1"/>
              </a:solidFill>
            </a:endParaRPr>
          </a:p>
        </p:txBody>
      </p:sp>
      <p:sp>
        <p:nvSpPr>
          <p:cNvPr id="6" name="Rechteck 5"/>
          <p:cNvSpPr/>
          <p:nvPr/>
        </p:nvSpPr>
        <p:spPr>
          <a:xfrm>
            <a:off x="3336221" y="3282634"/>
            <a:ext cx="1462154" cy="30871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215" b="1" dirty="0"/>
          </a:p>
          <a:p>
            <a:pPr algn="ctr"/>
            <a:endParaRPr lang="de-DE" sz="2215" b="1" dirty="0"/>
          </a:p>
          <a:p>
            <a:pPr algn="ctr"/>
            <a:endParaRPr lang="de-DE" sz="2215" b="1" dirty="0"/>
          </a:p>
          <a:p>
            <a:pPr algn="ctr"/>
            <a:endParaRPr lang="de-DE" sz="2215" b="1" dirty="0"/>
          </a:p>
          <a:p>
            <a:pPr algn="ctr"/>
            <a:endParaRPr lang="de-DE" sz="2215" b="1" dirty="0"/>
          </a:p>
        </p:txBody>
      </p:sp>
      <p:sp>
        <p:nvSpPr>
          <p:cNvPr id="7" name="Textfeld 6">
            <a:extLst>
              <a:ext uri="{FF2B5EF4-FFF2-40B4-BE49-F238E27FC236}">
                <a16:creationId xmlns:a16="http://schemas.microsoft.com/office/drawing/2014/main" id="{6426EDF1-192E-4993-8B71-A14B01F47A90}"/>
              </a:ext>
            </a:extLst>
          </p:cNvPr>
          <p:cNvSpPr txBox="1"/>
          <p:nvPr/>
        </p:nvSpPr>
        <p:spPr>
          <a:xfrm>
            <a:off x="8807749" y="1698715"/>
            <a:ext cx="888651" cy="4696286"/>
          </a:xfrm>
          <a:prstGeom prst="rect">
            <a:avLst/>
          </a:prstGeom>
          <a:noFill/>
          <a:ln w="38100">
            <a:solidFill>
              <a:schemeClr val="accent1">
                <a:lumMod val="50000"/>
              </a:schemeClr>
            </a:solidFill>
          </a:ln>
        </p:spPr>
        <p:txBody>
          <a:bodyPr wrap="square" rtlCol="0">
            <a:spAutoFit/>
          </a:bodyPr>
          <a:lstStyle/>
          <a:p>
            <a:pPr>
              <a:lnSpc>
                <a:spcPct val="200000"/>
              </a:lnSpc>
            </a:pPr>
            <a:r>
              <a:rPr lang="de-DE" sz="1662" dirty="0">
                <a:solidFill>
                  <a:srgbClr val="0070C0"/>
                </a:solidFill>
              </a:rPr>
              <a:t>Kl. 13</a:t>
            </a:r>
          </a:p>
          <a:p>
            <a:pPr>
              <a:lnSpc>
                <a:spcPct val="200000"/>
              </a:lnSpc>
            </a:pPr>
            <a:r>
              <a:rPr lang="de-DE" sz="1662" dirty="0">
                <a:solidFill>
                  <a:srgbClr val="0070C0"/>
                </a:solidFill>
              </a:rPr>
              <a:t>Kl. 12</a:t>
            </a:r>
          </a:p>
          <a:p>
            <a:pPr>
              <a:lnSpc>
                <a:spcPct val="200000"/>
              </a:lnSpc>
            </a:pPr>
            <a:r>
              <a:rPr lang="de-DE" sz="1662" dirty="0">
                <a:solidFill>
                  <a:srgbClr val="0070C0"/>
                </a:solidFill>
              </a:rPr>
              <a:t>Kl. 11</a:t>
            </a:r>
          </a:p>
          <a:p>
            <a:pPr>
              <a:lnSpc>
                <a:spcPct val="200000"/>
              </a:lnSpc>
            </a:pPr>
            <a:r>
              <a:rPr lang="de-DE" sz="1662" dirty="0">
                <a:solidFill>
                  <a:srgbClr val="0070C0"/>
                </a:solidFill>
              </a:rPr>
              <a:t>Kl. 10</a:t>
            </a:r>
          </a:p>
          <a:p>
            <a:pPr>
              <a:lnSpc>
                <a:spcPct val="200000"/>
              </a:lnSpc>
            </a:pPr>
            <a:r>
              <a:rPr lang="de-DE" sz="1662" dirty="0">
                <a:solidFill>
                  <a:srgbClr val="0070C0"/>
                </a:solidFill>
              </a:rPr>
              <a:t>Kl.   9</a:t>
            </a:r>
          </a:p>
          <a:p>
            <a:pPr>
              <a:lnSpc>
                <a:spcPct val="200000"/>
              </a:lnSpc>
            </a:pPr>
            <a:r>
              <a:rPr lang="de-DE" sz="1662" dirty="0">
                <a:solidFill>
                  <a:srgbClr val="0070C0"/>
                </a:solidFill>
              </a:rPr>
              <a:t>Kl.  8</a:t>
            </a:r>
          </a:p>
          <a:p>
            <a:pPr>
              <a:lnSpc>
                <a:spcPct val="200000"/>
              </a:lnSpc>
            </a:pPr>
            <a:r>
              <a:rPr lang="de-DE" sz="1662" dirty="0">
                <a:solidFill>
                  <a:srgbClr val="0070C0"/>
                </a:solidFill>
              </a:rPr>
              <a:t>Kl.  7</a:t>
            </a:r>
          </a:p>
          <a:p>
            <a:pPr>
              <a:lnSpc>
                <a:spcPct val="200000"/>
              </a:lnSpc>
            </a:pPr>
            <a:r>
              <a:rPr lang="de-DE" sz="1662" dirty="0">
                <a:solidFill>
                  <a:srgbClr val="0070C0"/>
                </a:solidFill>
              </a:rPr>
              <a:t>Kl.  6</a:t>
            </a:r>
          </a:p>
          <a:p>
            <a:pPr>
              <a:lnSpc>
                <a:spcPct val="200000"/>
              </a:lnSpc>
            </a:pPr>
            <a:r>
              <a:rPr lang="de-DE" sz="1662" dirty="0">
                <a:solidFill>
                  <a:srgbClr val="0070C0"/>
                </a:solidFill>
              </a:rPr>
              <a:t>Kl.  5</a:t>
            </a:r>
          </a:p>
        </p:txBody>
      </p:sp>
      <p:sp>
        <p:nvSpPr>
          <p:cNvPr id="18" name="Rechteck 17"/>
          <p:cNvSpPr/>
          <p:nvPr/>
        </p:nvSpPr>
        <p:spPr>
          <a:xfrm>
            <a:off x="4798375" y="1921789"/>
            <a:ext cx="1462154" cy="444835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 name="Textfeld 2"/>
          <p:cNvSpPr txBox="1"/>
          <p:nvPr/>
        </p:nvSpPr>
        <p:spPr>
          <a:xfrm>
            <a:off x="6331475" y="3957319"/>
            <a:ext cx="2309185" cy="348109"/>
          </a:xfrm>
          <a:prstGeom prst="rect">
            <a:avLst/>
          </a:prstGeom>
          <a:solidFill>
            <a:schemeClr val="accent1">
              <a:lumMod val="50000"/>
            </a:schemeClr>
          </a:solidFill>
        </p:spPr>
        <p:txBody>
          <a:bodyPr wrap="square" rtlCol="0">
            <a:spAutoFit/>
          </a:bodyPr>
          <a:lstStyle/>
          <a:p>
            <a:pPr algn="ctr"/>
            <a:r>
              <a:rPr lang="de-DE" sz="1662" dirty="0">
                <a:solidFill>
                  <a:schemeClr val="bg1"/>
                </a:solidFill>
              </a:rPr>
              <a:t>Hauptschulabschluss</a:t>
            </a:r>
          </a:p>
        </p:txBody>
      </p:sp>
      <p:sp>
        <p:nvSpPr>
          <p:cNvPr id="19" name="Textfeld 18"/>
          <p:cNvSpPr txBox="1"/>
          <p:nvPr/>
        </p:nvSpPr>
        <p:spPr>
          <a:xfrm>
            <a:off x="6449569" y="3381592"/>
            <a:ext cx="2105808" cy="348109"/>
          </a:xfrm>
          <a:prstGeom prst="rect">
            <a:avLst/>
          </a:prstGeom>
          <a:solidFill>
            <a:schemeClr val="accent1">
              <a:lumMod val="50000"/>
            </a:schemeClr>
          </a:solidFill>
        </p:spPr>
        <p:txBody>
          <a:bodyPr wrap="square" rtlCol="0">
            <a:spAutoFit/>
          </a:bodyPr>
          <a:lstStyle/>
          <a:p>
            <a:pPr algn="ctr"/>
            <a:r>
              <a:rPr lang="de-DE" sz="1662" dirty="0">
                <a:solidFill>
                  <a:schemeClr val="bg1"/>
                </a:solidFill>
              </a:rPr>
              <a:t>Realschulabschluss</a:t>
            </a:r>
          </a:p>
        </p:txBody>
      </p:sp>
      <p:sp>
        <p:nvSpPr>
          <p:cNvPr id="20" name="Textfeld 19"/>
          <p:cNvSpPr txBox="1"/>
          <p:nvPr/>
        </p:nvSpPr>
        <p:spPr>
          <a:xfrm>
            <a:off x="6574177" y="1957644"/>
            <a:ext cx="1981200" cy="348109"/>
          </a:xfrm>
          <a:prstGeom prst="rect">
            <a:avLst/>
          </a:prstGeom>
          <a:solidFill>
            <a:schemeClr val="accent1">
              <a:lumMod val="50000"/>
            </a:schemeClr>
          </a:solidFill>
        </p:spPr>
        <p:txBody>
          <a:bodyPr wrap="square" rtlCol="0">
            <a:spAutoFit/>
          </a:bodyPr>
          <a:lstStyle/>
          <a:p>
            <a:pPr algn="ctr"/>
            <a:r>
              <a:rPr lang="de-DE" sz="1662" dirty="0">
                <a:solidFill>
                  <a:schemeClr val="bg1"/>
                </a:solidFill>
              </a:rPr>
              <a:t>Abitur</a:t>
            </a:r>
          </a:p>
        </p:txBody>
      </p:sp>
      <p:sp>
        <p:nvSpPr>
          <p:cNvPr id="21" name="Textfeld 20"/>
          <p:cNvSpPr txBox="1"/>
          <p:nvPr/>
        </p:nvSpPr>
        <p:spPr>
          <a:xfrm>
            <a:off x="2151144" y="4584402"/>
            <a:ext cx="896979" cy="490134"/>
          </a:xfrm>
          <a:prstGeom prst="rect">
            <a:avLst/>
          </a:prstGeom>
          <a:solidFill>
            <a:schemeClr val="accent1">
              <a:lumMod val="50000"/>
            </a:schemeClr>
          </a:solidFill>
        </p:spPr>
        <p:txBody>
          <a:bodyPr wrap="square" rtlCol="0">
            <a:spAutoFit/>
          </a:bodyPr>
          <a:lstStyle/>
          <a:p>
            <a:pPr algn="ctr"/>
            <a:r>
              <a:rPr lang="de-DE" sz="2585" b="1">
                <a:solidFill>
                  <a:schemeClr val="bg1"/>
                </a:solidFill>
              </a:rPr>
              <a:t>HS</a:t>
            </a:r>
          </a:p>
        </p:txBody>
      </p:sp>
      <p:sp>
        <p:nvSpPr>
          <p:cNvPr id="22" name="Textfeld 21"/>
          <p:cNvSpPr txBox="1"/>
          <p:nvPr/>
        </p:nvSpPr>
        <p:spPr>
          <a:xfrm>
            <a:off x="3642444" y="4586886"/>
            <a:ext cx="896979" cy="490134"/>
          </a:xfrm>
          <a:prstGeom prst="rect">
            <a:avLst/>
          </a:prstGeom>
          <a:solidFill>
            <a:schemeClr val="accent1">
              <a:lumMod val="50000"/>
            </a:schemeClr>
          </a:solidFill>
        </p:spPr>
        <p:txBody>
          <a:bodyPr wrap="square" rtlCol="0">
            <a:spAutoFit/>
          </a:bodyPr>
          <a:lstStyle/>
          <a:p>
            <a:pPr algn="ctr"/>
            <a:r>
              <a:rPr lang="de-DE" sz="2585" b="1">
                <a:solidFill>
                  <a:schemeClr val="bg1"/>
                </a:solidFill>
              </a:rPr>
              <a:t>RS</a:t>
            </a:r>
          </a:p>
        </p:txBody>
      </p:sp>
      <p:sp>
        <p:nvSpPr>
          <p:cNvPr id="23" name="Textfeld 22"/>
          <p:cNvSpPr txBox="1"/>
          <p:nvPr/>
        </p:nvSpPr>
        <p:spPr>
          <a:xfrm>
            <a:off x="4804038" y="4584718"/>
            <a:ext cx="1173905" cy="490134"/>
          </a:xfrm>
          <a:prstGeom prst="rect">
            <a:avLst/>
          </a:prstGeom>
          <a:solidFill>
            <a:schemeClr val="accent1">
              <a:lumMod val="50000"/>
            </a:schemeClr>
          </a:solidFill>
        </p:spPr>
        <p:txBody>
          <a:bodyPr wrap="square" rtlCol="0">
            <a:spAutoFit/>
          </a:bodyPr>
          <a:lstStyle/>
          <a:p>
            <a:pPr algn="ctr"/>
            <a:r>
              <a:rPr lang="de-DE" sz="2585" b="1" dirty="0">
                <a:solidFill>
                  <a:schemeClr val="bg1"/>
                </a:solidFill>
              </a:rPr>
              <a:t>GYM</a:t>
            </a:r>
          </a:p>
        </p:txBody>
      </p:sp>
      <p:sp>
        <p:nvSpPr>
          <p:cNvPr id="8" name="Textfeld 7">
            <a:extLst>
              <a:ext uri="{FF2B5EF4-FFF2-40B4-BE49-F238E27FC236}">
                <a16:creationId xmlns:a16="http://schemas.microsoft.com/office/drawing/2014/main" id="{44EF0AE0-83E7-3C4C-94CB-3B0CCCCD9A79}"/>
              </a:ext>
            </a:extLst>
          </p:cNvPr>
          <p:cNvSpPr txBox="1"/>
          <p:nvPr/>
        </p:nvSpPr>
        <p:spPr>
          <a:xfrm>
            <a:off x="1904841" y="1241415"/>
            <a:ext cx="4372186" cy="774058"/>
          </a:xfrm>
          <a:prstGeom prst="rect">
            <a:avLst/>
          </a:prstGeom>
          <a:solidFill>
            <a:schemeClr val="accent1"/>
          </a:solidFill>
        </p:spPr>
        <p:txBody>
          <a:bodyPr wrap="square" rtlCol="0">
            <a:spAutoFit/>
          </a:bodyPr>
          <a:lstStyle/>
          <a:p>
            <a:pPr algn="l"/>
            <a:r>
              <a:rPr lang="de-DE" sz="2215" b="1">
                <a:solidFill>
                  <a:schemeClr val="bg1"/>
                </a:solidFill>
              </a:rPr>
              <a:t>Studium / Berufsausbildung / Beruf</a:t>
            </a:r>
          </a:p>
        </p:txBody>
      </p:sp>
      <p:sp>
        <p:nvSpPr>
          <p:cNvPr id="9" name="Textfeld 8">
            <a:extLst>
              <a:ext uri="{FF2B5EF4-FFF2-40B4-BE49-F238E27FC236}">
                <a16:creationId xmlns:a16="http://schemas.microsoft.com/office/drawing/2014/main" id="{B3671B88-85F3-F04B-BCBE-8C8BF1BECA2A}"/>
              </a:ext>
            </a:extLst>
          </p:cNvPr>
          <p:cNvSpPr txBox="1"/>
          <p:nvPr/>
        </p:nvSpPr>
        <p:spPr>
          <a:xfrm>
            <a:off x="1956325" y="1961911"/>
            <a:ext cx="2329752" cy="774058"/>
          </a:xfrm>
          <a:prstGeom prst="rect">
            <a:avLst/>
          </a:prstGeom>
          <a:solidFill>
            <a:schemeClr val="accent1"/>
          </a:solidFill>
          <a:ln>
            <a:noFill/>
          </a:ln>
        </p:spPr>
        <p:txBody>
          <a:bodyPr wrap="square" rtlCol="0">
            <a:spAutoFit/>
          </a:bodyPr>
          <a:lstStyle/>
          <a:p>
            <a:pPr algn="l"/>
            <a:r>
              <a:rPr lang="de-DE" sz="2215" b="1" dirty="0">
                <a:solidFill>
                  <a:schemeClr val="bg1"/>
                </a:solidFill>
              </a:rPr>
              <a:t>Weiterführende Schulformen</a:t>
            </a:r>
          </a:p>
        </p:txBody>
      </p:sp>
      <p:sp>
        <p:nvSpPr>
          <p:cNvPr id="10" name="Textfeld 9">
            <a:extLst>
              <a:ext uri="{FF2B5EF4-FFF2-40B4-BE49-F238E27FC236}">
                <a16:creationId xmlns:a16="http://schemas.microsoft.com/office/drawing/2014/main" id="{3A332189-203F-8F46-9DC2-B572294B9E4E}"/>
              </a:ext>
            </a:extLst>
          </p:cNvPr>
          <p:cNvSpPr txBox="1"/>
          <p:nvPr/>
        </p:nvSpPr>
        <p:spPr>
          <a:xfrm>
            <a:off x="1957129" y="2743943"/>
            <a:ext cx="2588874" cy="433196"/>
          </a:xfrm>
          <a:prstGeom prst="rect">
            <a:avLst/>
          </a:prstGeom>
          <a:solidFill>
            <a:schemeClr val="accent1"/>
          </a:solidFill>
        </p:spPr>
        <p:txBody>
          <a:bodyPr wrap="square" rtlCol="0">
            <a:spAutoFit/>
          </a:bodyPr>
          <a:lstStyle/>
          <a:p>
            <a:pPr algn="l"/>
            <a:r>
              <a:rPr lang="de-DE" sz="2215" b="1" dirty="0">
                <a:solidFill>
                  <a:schemeClr val="bg1"/>
                </a:solidFill>
              </a:rPr>
              <a:t>Berufsausbildung</a:t>
            </a:r>
          </a:p>
        </p:txBody>
      </p:sp>
      <p:sp>
        <p:nvSpPr>
          <p:cNvPr id="11" name="Pfeil: nach oben 10">
            <a:extLst>
              <a:ext uri="{FF2B5EF4-FFF2-40B4-BE49-F238E27FC236}">
                <a16:creationId xmlns:a16="http://schemas.microsoft.com/office/drawing/2014/main" id="{4A6BCDCC-6618-7F41-A64C-37F75B9A9D18}"/>
              </a:ext>
            </a:extLst>
          </p:cNvPr>
          <p:cNvSpPr/>
          <p:nvPr/>
        </p:nvSpPr>
        <p:spPr>
          <a:xfrm flipH="1">
            <a:off x="9768408" y="647465"/>
            <a:ext cx="577900" cy="56759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215" b="1"/>
              <a:t> Lebenslanges Lernen</a:t>
            </a:r>
            <a:r>
              <a:rPr lang="de-DE" sz="1662"/>
              <a:t> </a:t>
            </a:r>
            <a:endParaRPr lang="de-DE" sz="1846" b="1"/>
          </a:p>
        </p:txBody>
      </p:sp>
    </p:spTree>
    <p:extLst>
      <p:ext uri="{BB962C8B-B14F-4D97-AF65-F5344CB8AC3E}">
        <p14:creationId xmlns:p14="http://schemas.microsoft.com/office/powerpoint/2010/main" val="8003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2301" y="263771"/>
            <a:ext cx="9588727" cy="927653"/>
          </a:xfrm>
        </p:spPr>
        <p:txBody>
          <a:bodyPr>
            <a:normAutofit/>
          </a:bodyPr>
          <a:lstStyle/>
          <a:p>
            <a:r>
              <a:rPr lang="de-DE" b="1" dirty="0">
                <a:latin typeface="+mn-lt"/>
              </a:rPr>
              <a:t>Was </a:t>
            </a:r>
            <a:r>
              <a:rPr lang="de-DE" dirty="0">
                <a:latin typeface="+mn-lt"/>
              </a:rPr>
              <a:t>die</a:t>
            </a:r>
            <a:r>
              <a:rPr lang="de-DE" b="1" dirty="0">
                <a:latin typeface="+mn-lt"/>
              </a:rPr>
              <a:t> weiterführenden Schulen verbindet ...</a:t>
            </a:r>
          </a:p>
        </p:txBody>
      </p:sp>
      <p:sp>
        <p:nvSpPr>
          <p:cNvPr id="3" name="Inhaltsplatzhalter 2"/>
          <p:cNvSpPr>
            <a:spLocks noGrp="1"/>
          </p:cNvSpPr>
          <p:nvPr>
            <p:ph idx="1"/>
          </p:nvPr>
        </p:nvSpPr>
        <p:spPr>
          <a:xfrm>
            <a:off x="1938004" y="1191423"/>
            <a:ext cx="8556380" cy="5079023"/>
          </a:xfrm>
          <a:solidFill>
            <a:schemeClr val="bg1"/>
          </a:solidFill>
          <a:effectLst>
            <a:softEdge rad="317500"/>
          </a:effectLst>
        </p:spPr>
        <p:txBody>
          <a:bodyPr>
            <a:noAutofit/>
          </a:bodyPr>
          <a:lstStyle/>
          <a:p>
            <a:pPr>
              <a:lnSpc>
                <a:spcPct val="114000"/>
              </a:lnSpc>
            </a:pPr>
            <a:r>
              <a:rPr lang="de-DE" sz="2215" dirty="0">
                <a:solidFill>
                  <a:srgbClr val="FF0000"/>
                </a:solidFill>
                <a:cs typeface="Arial" pitchFamily="34" charset="0"/>
              </a:rPr>
              <a:t>Sanfter Übergang: </a:t>
            </a:r>
            <a:r>
              <a:rPr lang="de-DE" sz="2215" dirty="0" err="1">
                <a:cs typeface="Arial" pitchFamily="34" charset="0"/>
              </a:rPr>
              <a:t>Kennenlern</a:t>
            </a:r>
            <a:r>
              <a:rPr lang="de-DE" sz="2215" dirty="0">
                <a:cs typeface="Arial" pitchFamily="34" charset="0"/>
              </a:rPr>
              <a:t>- bzw. Hospitationstage,</a:t>
            </a:r>
            <a:r>
              <a:rPr lang="de-DE" sz="2215" dirty="0">
                <a:solidFill>
                  <a:srgbClr val="FF0000"/>
                </a:solidFill>
                <a:cs typeface="Arial" pitchFamily="34" charset="0"/>
              </a:rPr>
              <a:t> </a:t>
            </a:r>
            <a:r>
              <a:rPr lang="de-DE" sz="2215" dirty="0">
                <a:cs typeface="Arial" pitchFamily="34" charset="0"/>
              </a:rPr>
              <a:t>Einführungswoche (Schulrallye, Teamtraining, Kennenlernen), Klassenlehrerunterricht, Übergangskonferenz, Rückmeldegespräche, Rituale bzw. Unterrichtsformen der GS werden fortgeführt   </a:t>
            </a:r>
          </a:p>
          <a:p>
            <a:pPr>
              <a:lnSpc>
                <a:spcPct val="114000"/>
              </a:lnSpc>
            </a:pPr>
            <a:r>
              <a:rPr lang="de-DE" sz="2215" dirty="0">
                <a:solidFill>
                  <a:srgbClr val="FF0000"/>
                </a:solidFill>
                <a:cs typeface="Arial" pitchFamily="34" charset="0"/>
              </a:rPr>
              <a:t>Ganztagsangebote</a:t>
            </a:r>
            <a:r>
              <a:rPr lang="de-DE" sz="2215" dirty="0">
                <a:cs typeface="Arial" pitchFamily="34" charset="0"/>
              </a:rPr>
              <a:t>: gesundes Mittagessen (</a:t>
            </a:r>
            <a:r>
              <a:rPr lang="de-DE" sz="2215" dirty="0" err="1">
                <a:cs typeface="Arial" pitchFamily="34" charset="0"/>
              </a:rPr>
              <a:t>Bantschow</a:t>
            </a:r>
            <a:r>
              <a:rPr lang="de-DE" sz="2215" dirty="0">
                <a:cs typeface="Arial" pitchFamily="34" charset="0"/>
              </a:rPr>
              <a:t> &amp; </a:t>
            </a:r>
            <a:r>
              <a:rPr lang="de-DE" sz="2215" dirty="0" err="1">
                <a:cs typeface="Arial" pitchFamily="34" charset="0"/>
              </a:rPr>
              <a:t>Bantschow</a:t>
            </a:r>
            <a:r>
              <a:rPr lang="de-DE" sz="2215" dirty="0">
                <a:cs typeface="Arial" pitchFamily="34" charset="0"/>
              </a:rPr>
              <a:t>), Offener Treff mit soz.-päd. Betreuung, kostenlose Hausaufgabenbetreuung, vielfältiges AG-Angebot, Schulsanitäter </a:t>
            </a:r>
          </a:p>
          <a:p>
            <a:pPr>
              <a:lnSpc>
                <a:spcPct val="114000"/>
              </a:lnSpc>
            </a:pPr>
            <a:r>
              <a:rPr lang="de-DE" sz="2215" dirty="0">
                <a:solidFill>
                  <a:srgbClr val="FF0000"/>
                </a:solidFill>
                <a:cs typeface="Arial" pitchFamily="34" charset="0"/>
              </a:rPr>
              <a:t>Berufsorientierung: </a:t>
            </a:r>
            <a:r>
              <a:rPr lang="de-DE" sz="2215" dirty="0">
                <a:cs typeface="Arial" pitchFamily="34" charset="0"/>
              </a:rPr>
              <a:t>zwei Schulpraktika</a:t>
            </a:r>
          </a:p>
          <a:p>
            <a:pPr>
              <a:lnSpc>
                <a:spcPct val="114000"/>
              </a:lnSpc>
            </a:pPr>
            <a:r>
              <a:rPr lang="de-DE" sz="2215" dirty="0">
                <a:solidFill>
                  <a:srgbClr val="FF0000"/>
                </a:solidFill>
                <a:cs typeface="Arial" pitchFamily="34" charset="0"/>
              </a:rPr>
              <a:t>Förderung: </a:t>
            </a:r>
            <a:r>
              <a:rPr lang="de-DE" sz="2215" dirty="0">
                <a:cs typeface="Arial" pitchFamily="34" charset="0"/>
              </a:rPr>
              <a:t>Förder- und </a:t>
            </a:r>
            <a:r>
              <a:rPr lang="de-DE" sz="2215" dirty="0" err="1">
                <a:cs typeface="Arial" pitchFamily="34" charset="0"/>
              </a:rPr>
              <a:t>Forderkurse</a:t>
            </a:r>
            <a:r>
              <a:rPr lang="de-DE" sz="2215" dirty="0">
                <a:cs typeface="Arial" pitchFamily="34" charset="0"/>
              </a:rPr>
              <a:t> in den Hauptfächern, Schülerpatenschaften, Austausch- bzw. Sprachenfahrten, Binnendifferenzierung, z. T. Doppelbesetzung, LRS, DAZ</a:t>
            </a:r>
          </a:p>
          <a:p>
            <a:pPr>
              <a:lnSpc>
                <a:spcPct val="114000"/>
              </a:lnSpc>
            </a:pPr>
            <a:r>
              <a:rPr lang="de-DE" sz="2215" dirty="0">
                <a:solidFill>
                  <a:srgbClr val="FF0000"/>
                </a:solidFill>
                <a:cs typeface="Arial" pitchFamily="34" charset="0"/>
              </a:rPr>
              <a:t>…….Zusammenarbeit miteinander!!!!</a:t>
            </a:r>
          </a:p>
          <a:p>
            <a:pPr>
              <a:lnSpc>
                <a:spcPct val="114000"/>
              </a:lnSpc>
            </a:pPr>
            <a:endParaRPr lang="de-DE" sz="2215" dirty="0">
              <a:cs typeface="Arial" pitchFamily="34" charset="0"/>
            </a:endParaRPr>
          </a:p>
          <a:p>
            <a:pPr>
              <a:lnSpc>
                <a:spcPct val="114000"/>
              </a:lnSpc>
            </a:pPr>
            <a:endParaRPr lang="de-DE" sz="2215" dirty="0">
              <a:cs typeface="Arial" pitchFamily="34" charset="0"/>
            </a:endParaRPr>
          </a:p>
          <a:p>
            <a:pPr>
              <a:lnSpc>
                <a:spcPct val="114000"/>
              </a:lnSpc>
            </a:pPr>
            <a:endParaRPr lang="de-DE" sz="2215" dirty="0">
              <a:cs typeface="Arial" pitchFamily="34" charset="0"/>
            </a:endParaRPr>
          </a:p>
          <a:p>
            <a:pPr>
              <a:lnSpc>
                <a:spcPct val="114000"/>
              </a:lnSpc>
            </a:pPr>
            <a:endParaRPr lang="de-DE" sz="2215" dirty="0">
              <a:cs typeface="Arial" pitchFamily="34" charset="0"/>
            </a:endParaRPr>
          </a:p>
          <a:p>
            <a:pPr>
              <a:lnSpc>
                <a:spcPct val="114000"/>
              </a:lnSpc>
            </a:pPr>
            <a:endParaRPr lang="de-DE" sz="2215" dirty="0">
              <a:cs typeface="Arial" pitchFamily="34" charset="0"/>
            </a:endParaRPr>
          </a:p>
          <a:p>
            <a:pPr>
              <a:lnSpc>
                <a:spcPct val="114000"/>
              </a:lnSpc>
            </a:pPr>
            <a:endParaRPr lang="de-DE" sz="2215" dirty="0">
              <a:cs typeface="Arial" pitchFamily="34" charset="0"/>
            </a:endParaRPr>
          </a:p>
          <a:p>
            <a:pPr marL="316531" lvl="1" indent="-316531">
              <a:lnSpc>
                <a:spcPct val="114000"/>
              </a:lnSpc>
            </a:pPr>
            <a:endParaRPr lang="de-DE" dirty="0">
              <a:cs typeface="Arial" pitchFamily="34" charset="0"/>
            </a:endParaRPr>
          </a:p>
          <a:p>
            <a:pPr marL="316531" lvl="1" indent="-316531">
              <a:lnSpc>
                <a:spcPct val="114000"/>
              </a:lnSpc>
            </a:pPr>
            <a:endParaRPr lang="de-DE" dirty="0">
              <a:cs typeface="Arial" pitchFamily="34" charset="0"/>
            </a:endParaRPr>
          </a:p>
          <a:p>
            <a:pPr lvl="1">
              <a:lnSpc>
                <a:spcPct val="114000"/>
              </a:lnSpc>
            </a:pPr>
            <a:endParaRPr lang="de-DE" dirty="0">
              <a:cs typeface="Arial" pitchFamily="34" charset="0"/>
            </a:endParaRPr>
          </a:p>
          <a:p>
            <a:pPr lvl="1">
              <a:lnSpc>
                <a:spcPct val="114000"/>
              </a:lnSpc>
            </a:pPr>
            <a:endParaRPr lang="de-DE" dirty="0">
              <a:cs typeface="Arial" pitchFamily="34" charset="0"/>
            </a:endParaRPr>
          </a:p>
          <a:p>
            <a:pPr lvl="1">
              <a:lnSpc>
                <a:spcPct val="114000"/>
              </a:lnSpc>
            </a:pPr>
            <a:endParaRPr lang="de-DE" dirty="0">
              <a:cs typeface="Arial" pitchFamily="34" charset="0"/>
            </a:endParaRPr>
          </a:p>
          <a:p>
            <a:pPr lvl="1">
              <a:lnSpc>
                <a:spcPct val="114000"/>
              </a:lnSpc>
            </a:pPr>
            <a:endParaRPr lang="de-DE" dirty="0"/>
          </a:p>
        </p:txBody>
      </p:sp>
    </p:spTree>
    <p:extLst>
      <p:ext uri="{BB962C8B-B14F-4D97-AF65-F5344CB8AC3E}">
        <p14:creationId xmlns:p14="http://schemas.microsoft.com/office/powerpoint/2010/main" val="16267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623203" y="565530"/>
            <a:ext cx="9044798" cy="611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92" b="1">
                <a:latin typeface="+mn-lt"/>
                <a:cs typeface="Arial" panose="020B0604020202020204" pitchFamily="34" charset="0"/>
              </a:rPr>
              <a:t>Haupt- und Realschule </a:t>
            </a:r>
            <a:r>
              <a:rPr lang="de-DE" sz="1846" b="1">
                <a:latin typeface="+mn-lt"/>
                <a:cs typeface="Arial" panose="020B0604020202020204" pitchFamily="34" charset="0"/>
              </a:rPr>
              <a:t>(Eichwaldschule Schaafheim)</a:t>
            </a:r>
          </a:p>
        </p:txBody>
      </p:sp>
      <p:sp>
        <p:nvSpPr>
          <p:cNvPr id="3" name="Textfeld 2">
            <a:extLst>
              <a:ext uri="{FF2B5EF4-FFF2-40B4-BE49-F238E27FC236}">
                <a16:creationId xmlns:a16="http://schemas.microsoft.com/office/drawing/2014/main" id="{6426EDF1-192E-4993-8B71-A14B01F47A90}"/>
              </a:ext>
            </a:extLst>
          </p:cNvPr>
          <p:cNvSpPr txBox="1"/>
          <p:nvPr/>
        </p:nvSpPr>
        <p:spPr>
          <a:xfrm>
            <a:off x="3608092" y="1311617"/>
            <a:ext cx="851186" cy="3417410"/>
          </a:xfrm>
          <a:prstGeom prst="rect">
            <a:avLst/>
          </a:prstGeom>
          <a:noFill/>
          <a:ln w="38100">
            <a:solidFill>
              <a:srgbClr val="0070C0"/>
            </a:solidFill>
          </a:ln>
        </p:spPr>
        <p:txBody>
          <a:bodyPr wrap="square" rtlCol="0">
            <a:spAutoFit/>
          </a:bodyPr>
          <a:lstStyle/>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p:txBody>
      </p:sp>
      <p:sp>
        <p:nvSpPr>
          <p:cNvPr id="8" name="Textfeld 7">
            <a:extLst>
              <a:ext uri="{FF2B5EF4-FFF2-40B4-BE49-F238E27FC236}">
                <a16:creationId xmlns:a16="http://schemas.microsoft.com/office/drawing/2014/main" id="{4634E862-0FEF-47C4-B5E7-363542F3974C}"/>
              </a:ext>
            </a:extLst>
          </p:cNvPr>
          <p:cNvSpPr txBox="1"/>
          <p:nvPr/>
        </p:nvSpPr>
        <p:spPr>
          <a:xfrm>
            <a:off x="4542589" y="5272076"/>
            <a:ext cx="2820150" cy="944746"/>
          </a:xfrm>
          <a:prstGeom prst="rect">
            <a:avLst/>
          </a:prstGeom>
          <a:solidFill>
            <a:srgbClr val="FF0000"/>
          </a:solidFill>
          <a:ln w="28575">
            <a:solidFill>
              <a:srgbClr val="FF0000"/>
            </a:solidFill>
          </a:ln>
        </p:spPr>
        <p:txBody>
          <a:bodyPr wrap="square" rtlCol="0">
            <a:spAutoFit/>
          </a:bodyPr>
          <a:lstStyle/>
          <a:p>
            <a:pPr algn="ctr"/>
            <a:endParaRPr lang="de-DE" sz="1662">
              <a:solidFill>
                <a:schemeClr val="bg1"/>
              </a:solidFill>
            </a:endParaRPr>
          </a:p>
          <a:p>
            <a:pPr algn="ctr"/>
            <a:r>
              <a:rPr lang="de-DE" sz="2215" b="1">
                <a:solidFill>
                  <a:schemeClr val="bg1"/>
                </a:solidFill>
              </a:rPr>
              <a:t>Grundschule</a:t>
            </a:r>
            <a:endParaRPr lang="de-DE" sz="1662" b="1">
              <a:solidFill>
                <a:schemeClr val="bg1"/>
              </a:solidFill>
            </a:endParaRPr>
          </a:p>
          <a:p>
            <a:pPr algn="ctr"/>
            <a:endParaRPr lang="de-DE" sz="1662">
              <a:solidFill>
                <a:schemeClr val="bg1"/>
              </a:solidFill>
            </a:endParaRPr>
          </a:p>
        </p:txBody>
      </p:sp>
      <p:sp>
        <p:nvSpPr>
          <p:cNvPr id="9" name="Pfeil: nach rechts 15">
            <a:extLst>
              <a:ext uri="{FF2B5EF4-FFF2-40B4-BE49-F238E27FC236}">
                <a16:creationId xmlns:a16="http://schemas.microsoft.com/office/drawing/2014/main" id="{44138B1C-01E0-4CC6-BDF6-30F992BFA7BC}"/>
              </a:ext>
            </a:extLst>
          </p:cNvPr>
          <p:cNvSpPr/>
          <p:nvPr/>
        </p:nvSpPr>
        <p:spPr>
          <a:xfrm rot="18846554">
            <a:off x="5395711" y="4767759"/>
            <a:ext cx="514685" cy="3878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0" name="Pfeil: nach rechts 16">
            <a:extLst>
              <a:ext uri="{FF2B5EF4-FFF2-40B4-BE49-F238E27FC236}">
                <a16:creationId xmlns:a16="http://schemas.microsoft.com/office/drawing/2014/main" id="{7C71D4F6-0290-457A-9316-1643EC9FA5E8}"/>
              </a:ext>
            </a:extLst>
          </p:cNvPr>
          <p:cNvSpPr/>
          <p:nvPr/>
        </p:nvSpPr>
        <p:spPr>
          <a:xfrm rot="13509437">
            <a:off x="6074466" y="4774794"/>
            <a:ext cx="525435" cy="3878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2" name="Textfeld 11">
            <a:extLst>
              <a:ext uri="{FF2B5EF4-FFF2-40B4-BE49-F238E27FC236}">
                <a16:creationId xmlns:a16="http://schemas.microsoft.com/office/drawing/2014/main" id="{05F1EBC9-F974-4226-98EF-54B5031A67B9}"/>
              </a:ext>
            </a:extLst>
          </p:cNvPr>
          <p:cNvSpPr txBox="1"/>
          <p:nvPr/>
        </p:nvSpPr>
        <p:spPr>
          <a:xfrm rot="18849071">
            <a:off x="5476156" y="4788650"/>
            <a:ext cx="378069" cy="305468"/>
          </a:xfrm>
          <a:prstGeom prst="rect">
            <a:avLst/>
          </a:prstGeom>
          <a:noFill/>
        </p:spPr>
        <p:txBody>
          <a:bodyPr wrap="square" rtlCol="0">
            <a:spAutoFit/>
          </a:bodyPr>
          <a:lstStyle/>
          <a:p>
            <a:r>
              <a:rPr lang="de-DE" sz="1385">
                <a:solidFill>
                  <a:schemeClr val="bg1"/>
                </a:solidFill>
              </a:rPr>
              <a:t>H</a:t>
            </a:r>
          </a:p>
        </p:txBody>
      </p:sp>
      <p:sp>
        <p:nvSpPr>
          <p:cNvPr id="13" name="Textfeld 12">
            <a:extLst>
              <a:ext uri="{FF2B5EF4-FFF2-40B4-BE49-F238E27FC236}">
                <a16:creationId xmlns:a16="http://schemas.microsoft.com/office/drawing/2014/main" id="{D23E015B-92ED-41E6-B706-3650ECBEF03E}"/>
              </a:ext>
            </a:extLst>
          </p:cNvPr>
          <p:cNvSpPr txBox="1"/>
          <p:nvPr/>
        </p:nvSpPr>
        <p:spPr>
          <a:xfrm>
            <a:off x="5822215" y="4823548"/>
            <a:ext cx="378069" cy="305468"/>
          </a:xfrm>
          <a:prstGeom prst="rect">
            <a:avLst/>
          </a:prstGeom>
          <a:noFill/>
        </p:spPr>
        <p:txBody>
          <a:bodyPr wrap="square" rtlCol="0">
            <a:spAutoFit/>
          </a:bodyPr>
          <a:lstStyle/>
          <a:p>
            <a:r>
              <a:rPr lang="de-DE" sz="1385">
                <a:solidFill>
                  <a:schemeClr val="bg1"/>
                </a:solidFill>
              </a:rPr>
              <a:t>R</a:t>
            </a:r>
          </a:p>
        </p:txBody>
      </p:sp>
      <p:sp>
        <p:nvSpPr>
          <p:cNvPr id="14" name="Textfeld 13">
            <a:extLst>
              <a:ext uri="{FF2B5EF4-FFF2-40B4-BE49-F238E27FC236}">
                <a16:creationId xmlns:a16="http://schemas.microsoft.com/office/drawing/2014/main" id="{33DB26E8-0BB7-4A0D-9642-1730916A431B}"/>
              </a:ext>
            </a:extLst>
          </p:cNvPr>
          <p:cNvSpPr txBox="1"/>
          <p:nvPr/>
        </p:nvSpPr>
        <p:spPr>
          <a:xfrm rot="2668012">
            <a:off x="6117493" y="4867585"/>
            <a:ext cx="569984" cy="305468"/>
          </a:xfrm>
          <a:prstGeom prst="rect">
            <a:avLst/>
          </a:prstGeom>
          <a:noFill/>
        </p:spPr>
        <p:txBody>
          <a:bodyPr wrap="square" rtlCol="0">
            <a:spAutoFit/>
          </a:bodyPr>
          <a:lstStyle/>
          <a:p>
            <a:pPr algn="ctr"/>
            <a:r>
              <a:rPr lang="de-DE" sz="1385">
                <a:solidFill>
                  <a:schemeClr val="bg1"/>
                </a:solidFill>
              </a:rPr>
              <a:t>R</a:t>
            </a:r>
          </a:p>
        </p:txBody>
      </p:sp>
      <p:sp>
        <p:nvSpPr>
          <p:cNvPr id="15" name="Textfeld 14">
            <a:extLst>
              <a:ext uri="{FF2B5EF4-FFF2-40B4-BE49-F238E27FC236}">
                <a16:creationId xmlns:a16="http://schemas.microsoft.com/office/drawing/2014/main" id="{B306D0F6-641B-4C9B-823E-4959908F99D3}"/>
              </a:ext>
            </a:extLst>
          </p:cNvPr>
          <p:cNvSpPr txBox="1"/>
          <p:nvPr/>
        </p:nvSpPr>
        <p:spPr>
          <a:xfrm>
            <a:off x="3608092" y="5270059"/>
            <a:ext cx="849282" cy="816762"/>
          </a:xfrm>
          <a:prstGeom prst="rect">
            <a:avLst/>
          </a:prstGeom>
          <a:solidFill>
            <a:schemeClr val="bg1"/>
          </a:solidFill>
          <a:ln w="38100">
            <a:solidFill>
              <a:srgbClr val="FF0000"/>
            </a:solidFill>
          </a:ln>
        </p:spPr>
        <p:txBody>
          <a:bodyPr wrap="square" rtlCol="0">
            <a:spAutoFit/>
          </a:bodyPr>
          <a:lstStyle/>
          <a:p>
            <a:endParaRPr lang="de-DE" sz="1569" dirty="0">
              <a:solidFill>
                <a:srgbClr val="0070C0"/>
              </a:solidFill>
            </a:endParaRPr>
          </a:p>
          <a:p>
            <a:r>
              <a:rPr lang="de-DE" sz="1569" dirty="0">
                <a:solidFill>
                  <a:srgbClr val="FF0000"/>
                </a:solidFill>
              </a:rPr>
              <a:t>Kl. 1-4</a:t>
            </a:r>
          </a:p>
          <a:p>
            <a:endParaRPr lang="de-DE" sz="1569" dirty="0">
              <a:solidFill>
                <a:schemeClr val="bg1"/>
              </a:solidFill>
            </a:endParaRPr>
          </a:p>
        </p:txBody>
      </p:sp>
      <p:sp>
        <p:nvSpPr>
          <p:cNvPr id="19" name="Textfeld 18">
            <a:extLst>
              <a:ext uri="{FF2B5EF4-FFF2-40B4-BE49-F238E27FC236}">
                <a16:creationId xmlns:a16="http://schemas.microsoft.com/office/drawing/2014/main" id="{5BF0B801-F783-4FAB-8273-1075056DD661}"/>
              </a:ext>
            </a:extLst>
          </p:cNvPr>
          <p:cNvSpPr txBox="1"/>
          <p:nvPr/>
        </p:nvSpPr>
        <p:spPr>
          <a:xfrm>
            <a:off x="3654847" y="1395664"/>
            <a:ext cx="834584" cy="603883"/>
          </a:xfrm>
          <a:prstGeom prst="rect">
            <a:avLst/>
          </a:prstGeom>
          <a:noFill/>
        </p:spPr>
        <p:txBody>
          <a:bodyPr wrap="square" rtlCol="0">
            <a:spAutoFit/>
          </a:bodyPr>
          <a:lstStyle/>
          <a:p>
            <a:r>
              <a:rPr lang="de-DE" sz="1662" dirty="0">
                <a:solidFill>
                  <a:srgbClr val="0070C0"/>
                </a:solidFill>
              </a:rPr>
              <a:t> Kl. 10</a:t>
            </a:r>
          </a:p>
          <a:p>
            <a:endParaRPr lang="de-DE" sz="1662" dirty="0"/>
          </a:p>
        </p:txBody>
      </p:sp>
      <p:sp>
        <p:nvSpPr>
          <p:cNvPr id="20" name="Textfeld 19">
            <a:extLst>
              <a:ext uri="{FF2B5EF4-FFF2-40B4-BE49-F238E27FC236}">
                <a16:creationId xmlns:a16="http://schemas.microsoft.com/office/drawing/2014/main" id="{3C643721-0261-4F15-A8F2-BD4300D28F86}"/>
              </a:ext>
            </a:extLst>
          </p:cNvPr>
          <p:cNvSpPr txBox="1"/>
          <p:nvPr/>
        </p:nvSpPr>
        <p:spPr>
          <a:xfrm>
            <a:off x="3747367" y="3693045"/>
            <a:ext cx="961984" cy="603883"/>
          </a:xfrm>
          <a:prstGeom prst="rect">
            <a:avLst/>
          </a:prstGeom>
          <a:noFill/>
        </p:spPr>
        <p:txBody>
          <a:bodyPr wrap="square" rtlCol="0">
            <a:spAutoFit/>
          </a:bodyPr>
          <a:lstStyle/>
          <a:p>
            <a:r>
              <a:rPr lang="de-DE" sz="1662">
                <a:solidFill>
                  <a:srgbClr val="0070C0"/>
                </a:solidFill>
              </a:rPr>
              <a:t>Kl.   6</a:t>
            </a:r>
          </a:p>
          <a:p>
            <a:endParaRPr lang="de-DE" sz="1662"/>
          </a:p>
        </p:txBody>
      </p:sp>
      <p:sp>
        <p:nvSpPr>
          <p:cNvPr id="21" name="Textfeld 20">
            <a:extLst>
              <a:ext uri="{FF2B5EF4-FFF2-40B4-BE49-F238E27FC236}">
                <a16:creationId xmlns:a16="http://schemas.microsoft.com/office/drawing/2014/main" id="{04D9070A-42A5-4D7B-B601-338ECCF965E9}"/>
              </a:ext>
            </a:extLst>
          </p:cNvPr>
          <p:cNvSpPr txBox="1"/>
          <p:nvPr/>
        </p:nvSpPr>
        <p:spPr>
          <a:xfrm>
            <a:off x="3747367" y="3076156"/>
            <a:ext cx="961984" cy="603883"/>
          </a:xfrm>
          <a:prstGeom prst="rect">
            <a:avLst/>
          </a:prstGeom>
          <a:noFill/>
        </p:spPr>
        <p:txBody>
          <a:bodyPr wrap="square" rtlCol="0">
            <a:spAutoFit/>
          </a:bodyPr>
          <a:lstStyle/>
          <a:p>
            <a:r>
              <a:rPr lang="de-DE" sz="1662">
                <a:solidFill>
                  <a:srgbClr val="0070C0"/>
                </a:solidFill>
              </a:rPr>
              <a:t>Kl.   7</a:t>
            </a:r>
          </a:p>
          <a:p>
            <a:endParaRPr lang="de-DE" sz="1662"/>
          </a:p>
        </p:txBody>
      </p:sp>
      <p:sp>
        <p:nvSpPr>
          <p:cNvPr id="22" name="Textfeld 21">
            <a:extLst>
              <a:ext uri="{FF2B5EF4-FFF2-40B4-BE49-F238E27FC236}">
                <a16:creationId xmlns:a16="http://schemas.microsoft.com/office/drawing/2014/main" id="{5D9F0B75-60D9-4F5D-BA38-D539E1E7412F}"/>
              </a:ext>
            </a:extLst>
          </p:cNvPr>
          <p:cNvSpPr txBox="1"/>
          <p:nvPr/>
        </p:nvSpPr>
        <p:spPr>
          <a:xfrm>
            <a:off x="3747367" y="2508231"/>
            <a:ext cx="961984" cy="603883"/>
          </a:xfrm>
          <a:prstGeom prst="rect">
            <a:avLst/>
          </a:prstGeom>
          <a:noFill/>
        </p:spPr>
        <p:txBody>
          <a:bodyPr wrap="square" rtlCol="0">
            <a:spAutoFit/>
          </a:bodyPr>
          <a:lstStyle/>
          <a:p>
            <a:r>
              <a:rPr lang="de-DE" sz="1662">
                <a:solidFill>
                  <a:srgbClr val="0070C0"/>
                </a:solidFill>
              </a:rPr>
              <a:t>Kl.   8</a:t>
            </a:r>
          </a:p>
          <a:p>
            <a:endParaRPr lang="de-DE" sz="1662"/>
          </a:p>
        </p:txBody>
      </p:sp>
      <p:sp>
        <p:nvSpPr>
          <p:cNvPr id="23" name="Textfeld 22">
            <a:extLst>
              <a:ext uri="{FF2B5EF4-FFF2-40B4-BE49-F238E27FC236}">
                <a16:creationId xmlns:a16="http://schemas.microsoft.com/office/drawing/2014/main" id="{FB79C189-4F0A-469C-AEC1-849523F501A4}"/>
              </a:ext>
            </a:extLst>
          </p:cNvPr>
          <p:cNvSpPr txBox="1"/>
          <p:nvPr/>
        </p:nvSpPr>
        <p:spPr>
          <a:xfrm>
            <a:off x="3715058" y="1969986"/>
            <a:ext cx="961984" cy="603883"/>
          </a:xfrm>
          <a:prstGeom prst="rect">
            <a:avLst/>
          </a:prstGeom>
          <a:noFill/>
        </p:spPr>
        <p:txBody>
          <a:bodyPr wrap="square" rtlCol="0">
            <a:spAutoFit/>
          </a:bodyPr>
          <a:lstStyle/>
          <a:p>
            <a:r>
              <a:rPr lang="de-DE" sz="1662">
                <a:solidFill>
                  <a:srgbClr val="0070C0"/>
                </a:solidFill>
              </a:rPr>
              <a:t>Kl.   9</a:t>
            </a:r>
          </a:p>
          <a:p>
            <a:endParaRPr lang="de-DE" sz="1662"/>
          </a:p>
        </p:txBody>
      </p:sp>
      <p:sp>
        <p:nvSpPr>
          <p:cNvPr id="24" name="Textfeld 23">
            <a:extLst>
              <a:ext uri="{FF2B5EF4-FFF2-40B4-BE49-F238E27FC236}">
                <a16:creationId xmlns:a16="http://schemas.microsoft.com/office/drawing/2014/main" id="{CF05050B-70A3-4BAD-8454-385DCFDD41C6}"/>
              </a:ext>
            </a:extLst>
          </p:cNvPr>
          <p:cNvSpPr txBox="1"/>
          <p:nvPr/>
        </p:nvSpPr>
        <p:spPr>
          <a:xfrm>
            <a:off x="3742346" y="4278882"/>
            <a:ext cx="834584" cy="603883"/>
          </a:xfrm>
          <a:prstGeom prst="rect">
            <a:avLst/>
          </a:prstGeom>
          <a:noFill/>
        </p:spPr>
        <p:txBody>
          <a:bodyPr wrap="square" rtlCol="0">
            <a:spAutoFit/>
          </a:bodyPr>
          <a:lstStyle/>
          <a:p>
            <a:r>
              <a:rPr lang="de-DE" sz="1662" dirty="0">
                <a:solidFill>
                  <a:srgbClr val="0070C0"/>
                </a:solidFill>
              </a:rPr>
              <a:t>Kl.   5</a:t>
            </a:r>
          </a:p>
          <a:p>
            <a:endParaRPr lang="de-DE" sz="1662" dirty="0"/>
          </a:p>
        </p:txBody>
      </p:sp>
      <p:sp>
        <p:nvSpPr>
          <p:cNvPr id="25" name="Pfeil: nach rechts 31">
            <a:extLst>
              <a:ext uri="{FF2B5EF4-FFF2-40B4-BE49-F238E27FC236}">
                <a16:creationId xmlns:a16="http://schemas.microsoft.com/office/drawing/2014/main" id="{E7E48AA9-6BE0-4C96-88FB-4EE6BA55685F}"/>
              </a:ext>
            </a:extLst>
          </p:cNvPr>
          <p:cNvSpPr/>
          <p:nvPr/>
        </p:nvSpPr>
        <p:spPr>
          <a:xfrm rot="16200000">
            <a:off x="5839369" y="2892235"/>
            <a:ext cx="3378955" cy="235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2" name="Rechteck 31"/>
          <p:cNvSpPr/>
          <p:nvPr/>
        </p:nvSpPr>
        <p:spPr>
          <a:xfrm>
            <a:off x="4542589" y="3593123"/>
            <a:ext cx="2816542" cy="11087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85" b="1"/>
              <a:t>Förderstufe</a:t>
            </a:r>
          </a:p>
        </p:txBody>
      </p:sp>
      <p:sp>
        <p:nvSpPr>
          <p:cNvPr id="33" name="Rechteck 32"/>
          <p:cNvSpPr/>
          <p:nvPr/>
        </p:nvSpPr>
        <p:spPr>
          <a:xfrm>
            <a:off x="4542589" y="2913185"/>
            <a:ext cx="2816542" cy="6564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85" b="1" dirty="0"/>
              <a:t>Verbundklasse</a:t>
            </a:r>
          </a:p>
        </p:txBody>
      </p:sp>
      <p:sp>
        <p:nvSpPr>
          <p:cNvPr id="34" name="Geschweifte Klammer rechts 33"/>
          <p:cNvSpPr/>
          <p:nvPr/>
        </p:nvSpPr>
        <p:spPr>
          <a:xfrm>
            <a:off x="7594435" y="2913186"/>
            <a:ext cx="236581" cy="17886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62"/>
          </a:p>
        </p:txBody>
      </p:sp>
      <p:sp>
        <p:nvSpPr>
          <p:cNvPr id="35" name="Textfeld 34"/>
          <p:cNvSpPr txBox="1"/>
          <p:nvPr/>
        </p:nvSpPr>
        <p:spPr>
          <a:xfrm>
            <a:off x="7872046" y="3381369"/>
            <a:ext cx="1037062" cy="859659"/>
          </a:xfrm>
          <a:prstGeom prst="rect">
            <a:avLst/>
          </a:prstGeom>
          <a:noFill/>
          <a:ln>
            <a:solidFill>
              <a:schemeClr val="accent1"/>
            </a:solidFill>
          </a:ln>
        </p:spPr>
        <p:txBody>
          <a:bodyPr wrap="square" rtlCol="0">
            <a:spAutoFit/>
          </a:bodyPr>
          <a:lstStyle/>
          <a:p>
            <a:r>
              <a:rPr lang="de-DE" sz="1662"/>
              <a:t>Päd. Einheit</a:t>
            </a:r>
          </a:p>
          <a:p>
            <a:r>
              <a:rPr lang="de-DE" sz="1662"/>
              <a:t>5-7</a:t>
            </a:r>
          </a:p>
        </p:txBody>
      </p:sp>
      <p:sp>
        <p:nvSpPr>
          <p:cNvPr id="36" name="Rechteck 35"/>
          <p:cNvSpPr/>
          <p:nvPr/>
        </p:nvSpPr>
        <p:spPr>
          <a:xfrm>
            <a:off x="4542591" y="1811217"/>
            <a:ext cx="1379249" cy="10683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85" b="1"/>
              <a:t>Haupt-schule</a:t>
            </a:r>
          </a:p>
        </p:txBody>
      </p:sp>
      <p:sp>
        <p:nvSpPr>
          <p:cNvPr id="37" name="Rechteck 36"/>
          <p:cNvSpPr/>
          <p:nvPr/>
        </p:nvSpPr>
        <p:spPr>
          <a:xfrm>
            <a:off x="5967046" y="1311618"/>
            <a:ext cx="1395692" cy="15642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85" b="1"/>
              <a:t>Real-schule</a:t>
            </a:r>
          </a:p>
        </p:txBody>
      </p:sp>
      <p:sp>
        <p:nvSpPr>
          <p:cNvPr id="38" name="Geschweifte Klammer rechts 37"/>
          <p:cNvSpPr/>
          <p:nvPr/>
        </p:nvSpPr>
        <p:spPr>
          <a:xfrm>
            <a:off x="7594435" y="1311617"/>
            <a:ext cx="236581" cy="15966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62"/>
          </a:p>
        </p:txBody>
      </p:sp>
      <p:sp>
        <p:nvSpPr>
          <p:cNvPr id="39" name="Textfeld 38"/>
          <p:cNvSpPr txBox="1"/>
          <p:nvPr/>
        </p:nvSpPr>
        <p:spPr>
          <a:xfrm>
            <a:off x="7872046" y="1587738"/>
            <a:ext cx="968308" cy="859659"/>
          </a:xfrm>
          <a:prstGeom prst="rect">
            <a:avLst/>
          </a:prstGeom>
          <a:noFill/>
          <a:ln>
            <a:solidFill>
              <a:schemeClr val="accent1"/>
            </a:solidFill>
          </a:ln>
        </p:spPr>
        <p:txBody>
          <a:bodyPr wrap="square" rtlCol="0">
            <a:spAutoFit/>
          </a:bodyPr>
          <a:lstStyle/>
          <a:p>
            <a:r>
              <a:rPr lang="de-DE" sz="1662" dirty="0"/>
              <a:t>Päd. Einheit</a:t>
            </a:r>
          </a:p>
          <a:p>
            <a:r>
              <a:rPr lang="de-DE" sz="1662" dirty="0"/>
              <a:t>8-10</a:t>
            </a:r>
          </a:p>
        </p:txBody>
      </p:sp>
    </p:spTree>
    <p:extLst>
      <p:ext uri="{BB962C8B-B14F-4D97-AF65-F5344CB8AC3E}">
        <p14:creationId xmlns:p14="http://schemas.microsoft.com/office/powerpoint/2010/main" val="407786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623203" y="341047"/>
            <a:ext cx="9044798" cy="7218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92" b="1">
                <a:latin typeface="+mn-lt"/>
                <a:cs typeface="Arial" panose="020B0604020202020204" pitchFamily="34" charset="0"/>
              </a:rPr>
              <a:t>Haupt- und Realschule </a:t>
            </a:r>
            <a:r>
              <a:rPr lang="de-DE" sz="1846" b="1">
                <a:latin typeface="+mn-lt"/>
                <a:cs typeface="Arial" panose="020B0604020202020204" pitchFamily="34" charset="0"/>
              </a:rPr>
              <a:t>(Eichwaldschule Schaafheim)</a:t>
            </a:r>
          </a:p>
          <a:p>
            <a:endParaRPr lang="de-DE" sz="1846" b="1">
              <a:latin typeface="+mn-lt"/>
              <a:cs typeface="Arial" panose="020B0604020202020204" pitchFamily="34" charset="0"/>
            </a:endParaRPr>
          </a:p>
          <a:p>
            <a:endParaRPr lang="de-DE" sz="1846" b="1">
              <a:latin typeface="+mn-lt"/>
              <a:cs typeface="Arial" panose="020B0604020202020204" pitchFamily="34" charset="0"/>
            </a:endParaRPr>
          </a:p>
          <a:p>
            <a:endParaRPr lang="de-DE" sz="1292">
              <a:solidFill>
                <a:prstClr val="black"/>
              </a:solidFill>
              <a:latin typeface="+mn-lt"/>
              <a:ea typeface="Times New Roman" pitchFamily="18" charset="0"/>
              <a:cs typeface="Arial" pitchFamily="34" charset="0"/>
            </a:endParaRPr>
          </a:p>
          <a:p>
            <a:r>
              <a:rPr lang="de-DE" sz="1846" b="1">
                <a:latin typeface="+mn-lt"/>
                <a:cs typeface="Arial" panose="020B0604020202020204" pitchFamily="34" charset="0"/>
              </a:rPr>
              <a:t>					</a:t>
            </a:r>
          </a:p>
          <a:p>
            <a:endParaRPr lang="de-DE" sz="1846" b="1">
              <a:latin typeface="+mn-lt"/>
              <a:cs typeface="Arial" panose="020B0604020202020204" pitchFamily="34" charset="0"/>
            </a:endParaRPr>
          </a:p>
          <a:p>
            <a:endParaRPr lang="de-DE" sz="1846" b="1">
              <a:latin typeface="+mn-lt"/>
              <a:cs typeface="Arial" panose="020B0604020202020204" pitchFamily="34" charset="0"/>
            </a:endParaRPr>
          </a:p>
        </p:txBody>
      </p:sp>
      <p:graphicFrame>
        <p:nvGraphicFramePr>
          <p:cNvPr id="3" name="Diagramm 2"/>
          <p:cNvGraphicFramePr/>
          <p:nvPr/>
        </p:nvGraphicFramePr>
        <p:xfrm>
          <a:off x="1623203" y="948582"/>
          <a:ext cx="3392678" cy="356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5196823" y="1459178"/>
            <a:ext cx="5471178" cy="2554545"/>
          </a:xfrm>
          <a:prstGeom prst="rect">
            <a:avLst/>
          </a:prstGeom>
        </p:spPr>
        <p:txBody>
          <a:bodyPr wrap="square">
            <a:spAutoFit/>
          </a:bodyPr>
          <a:lstStyle/>
          <a:p>
            <a:pPr lvl="0" fontAlgn="base">
              <a:spcBef>
                <a:spcPct val="0"/>
              </a:spcBef>
              <a:spcAft>
                <a:spcPct val="0"/>
              </a:spcAft>
            </a:pPr>
            <a:r>
              <a:rPr lang="de-DE" sz="1600" b="1" dirty="0">
                <a:solidFill>
                  <a:prstClr val="black"/>
                </a:solidFill>
                <a:ea typeface="Calibri" pitchFamily="34" charset="0"/>
                <a:cs typeface="Arial" pitchFamily="34" charset="0"/>
              </a:rPr>
              <a:t>Förderstufe = Orientierungsstufe</a:t>
            </a:r>
          </a:p>
          <a:p>
            <a:pPr lvl="0" fontAlgn="base">
              <a:spcBef>
                <a:spcPct val="0"/>
              </a:spcBef>
              <a:spcAft>
                <a:spcPct val="0"/>
              </a:spcAft>
            </a:pPr>
            <a:r>
              <a:rPr lang="de-DE" sz="1600" dirty="0">
                <a:solidFill>
                  <a:prstClr val="black"/>
                </a:solidFill>
                <a:ea typeface="Calibri" pitchFamily="34" charset="0"/>
                <a:cs typeface="Arial" pitchFamily="34" charset="0"/>
              </a:rPr>
              <a:t>Unterricht im Klassenverband / Klassenlehrerprinzip</a:t>
            </a:r>
            <a:r>
              <a:rPr lang="de-DE" sz="1600" b="1" dirty="0">
                <a:solidFill>
                  <a:prstClr val="black"/>
                </a:solidFill>
                <a:ea typeface="Calibri" pitchFamily="34" charset="0"/>
                <a:cs typeface="Arial" pitchFamily="34" charset="0"/>
              </a:rPr>
              <a:t>	</a:t>
            </a:r>
            <a:endParaRPr lang="de-DE" sz="1600" dirty="0">
              <a:solidFill>
                <a:prstClr val="black"/>
              </a:solidFill>
              <a:cs typeface="Arial" pitchFamily="34" charset="0"/>
            </a:endParaRPr>
          </a:p>
          <a:p>
            <a:pPr lvl="0" eaLnBrk="0" fontAlgn="base" hangingPunct="0">
              <a:spcBef>
                <a:spcPct val="0"/>
              </a:spcBef>
              <a:spcAft>
                <a:spcPct val="0"/>
              </a:spcAft>
              <a:buFont typeface="Arial" pitchFamily="34" charset="0"/>
              <a:buChar char="•"/>
            </a:pPr>
            <a:r>
              <a:rPr lang="de-DE" sz="1600" dirty="0">
                <a:solidFill>
                  <a:prstClr val="black"/>
                </a:solidFill>
                <a:ea typeface="Times New Roman" pitchFamily="18" charset="0"/>
                <a:cs typeface="Arial" pitchFamily="34" charset="0"/>
              </a:rPr>
              <a:t>  Kurssystem in Mathematik und Englisch nach Klasse 5</a:t>
            </a:r>
          </a:p>
          <a:p>
            <a:pPr lvl="0" eaLnBrk="0" fontAlgn="base" hangingPunct="0">
              <a:spcBef>
                <a:spcPct val="0"/>
              </a:spcBef>
              <a:spcAft>
                <a:spcPct val="0"/>
              </a:spcAft>
              <a:buFont typeface="Arial" pitchFamily="34" charset="0"/>
              <a:buChar char="•"/>
            </a:pPr>
            <a:r>
              <a:rPr lang="de-DE" sz="1600" dirty="0">
                <a:solidFill>
                  <a:prstClr val="black"/>
                </a:solidFill>
                <a:ea typeface="Times New Roman" pitchFamily="18" charset="0"/>
                <a:cs typeface="Arial" pitchFamily="34" charset="0"/>
              </a:rPr>
              <a:t>  Laufbahnentscheidung durch Schule nach Klasse 6</a:t>
            </a:r>
          </a:p>
          <a:p>
            <a:pPr lvl="0" eaLnBrk="0" fontAlgn="base" hangingPunct="0">
              <a:spcBef>
                <a:spcPct val="0"/>
              </a:spcBef>
              <a:spcAft>
                <a:spcPct val="0"/>
              </a:spcAft>
            </a:pPr>
            <a:endParaRPr lang="de-DE" sz="1600" dirty="0">
              <a:solidFill>
                <a:prstClr val="black"/>
              </a:solidFill>
              <a:cs typeface="Arial" pitchFamily="34" charset="0"/>
            </a:endParaRPr>
          </a:p>
          <a:p>
            <a:pPr lvl="0" eaLnBrk="0" fontAlgn="base" hangingPunct="0">
              <a:spcBef>
                <a:spcPct val="0"/>
              </a:spcBef>
              <a:spcAft>
                <a:spcPct val="0"/>
              </a:spcAft>
            </a:pPr>
            <a:r>
              <a:rPr lang="de-DE" sz="1600" b="1" dirty="0">
                <a:solidFill>
                  <a:prstClr val="black"/>
                </a:solidFill>
                <a:ea typeface="Times New Roman" pitchFamily="18" charset="0"/>
                <a:cs typeface="Arial" pitchFamily="34" charset="0"/>
              </a:rPr>
              <a:t>Verbundklasse = Scharnier zu H/R-Klassen</a:t>
            </a:r>
          </a:p>
          <a:p>
            <a:pPr lvl="0" eaLnBrk="0" fontAlgn="base" hangingPunct="0">
              <a:spcBef>
                <a:spcPct val="0"/>
              </a:spcBef>
              <a:spcAft>
                <a:spcPct val="0"/>
              </a:spcAft>
            </a:pPr>
            <a:r>
              <a:rPr lang="de-DE" sz="1600" dirty="0">
                <a:solidFill>
                  <a:prstClr val="black"/>
                </a:solidFill>
                <a:cs typeface="Arial" pitchFamily="34" charset="0"/>
              </a:rPr>
              <a:t>de Facto Verlängerung der Förderstufe</a:t>
            </a:r>
          </a:p>
          <a:p>
            <a:pPr lvl="0" eaLnBrk="0" fontAlgn="base" hangingPunct="0">
              <a:spcBef>
                <a:spcPct val="0"/>
              </a:spcBef>
              <a:spcAft>
                <a:spcPct val="0"/>
              </a:spcAft>
              <a:buFont typeface="Arial" pitchFamily="34" charset="0"/>
              <a:buChar char="•"/>
            </a:pPr>
            <a:r>
              <a:rPr lang="de-DE" sz="1600" dirty="0">
                <a:solidFill>
                  <a:prstClr val="black"/>
                </a:solidFill>
                <a:cs typeface="Arial" pitchFamily="34" charset="0"/>
              </a:rPr>
              <a:t>    gemeinsamer Unterricht mit H/R-Kindern</a:t>
            </a:r>
          </a:p>
          <a:p>
            <a:pPr lvl="0" eaLnBrk="0" fontAlgn="base" hangingPunct="0">
              <a:spcBef>
                <a:spcPct val="0"/>
              </a:spcBef>
              <a:spcAft>
                <a:spcPct val="0"/>
              </a:spcAft>
              <a:buFont typeface="Arial" pitchFamily="34" charset="0"/>
              <a:buChar char="•"/>
            </a:pPr>
            <a:r>
              <a:rPr lang="de-DE" sz="1600" dirty="0">
                <a:solidFill>
                  <a:prstClr val="black"/>
                </a:solidFill>
                <a:ea typeface="Times New Roman" pitchFamily="18" charset="0"/>
                <a:cs typeface="Arial" pitchFamily="34" charset="0"/>
              </a:rPr>
              <a:t>    Flexibilität, Reaktion auf aktuelle Entwicklungsstände</a:t>
            </a:r>
          </a:p>
        </p:txBody>
      </p:sp>
      <p:sp>
        <p:nvSpPr>
          <p:cNvPr id="4" name="Rechteck 3"/>
          <p:cNvSpPr/>
          <p:nvPr/>
        </p:nvSpPr>
        <p:spPr>
          <a:xfrm>
            <a:off x="1557555" y="4340265"/>
            <a:ext cx="8709575" cy="1853456"/>
          </a:xfrm>
          <a:prstGeom prst="rect">
            <a:avLst/>
          </a:prstGeom>
        </p:spPr>
        <p:txBody>
          <a:bodyPr wrap="square">
            <a:spAutoFit/>
          </a:bodyPr>
          <a:lstStyle/>
          <a:p>
            <a:pPr lvl="0" eaLnBrk="0" fontAlgn="base" hangingPunct="0">
              <a:spcBef>
                <a:spcPct val="0"/>
              </a:spcBef>
              <a:spcAft>
                <a:spcPct val="0"/>
              </a:spcAft>
            </a:pPr>
            <a:r>
              <a:rPr lang="de-DE" sz="2215" b="1" dirty="0">
                <a:solidFill>
                  <a:prstClr val="black"/>
                </a:solidFill>
                <a:ea typeface="Times New Roman" pitchFamily="18" charset="0"/>
                <a:cs typeface="Arial" pitchFamily="34" charset="0"/>
              </a:rPr>
              <a:t>Abschlussbezogene Haupt- und Realschulklassen</a:t>
            </a:r>
          </a:p>
          <a:p>
            <a:pPr eaLnBrk="0" fontAlgn="base" hangingPunct="0">
              <a:spcBef>
                <a:spcPct val="0"/>
              </a:spcBef>
              <a:spcAft>
                <a:spcPct val="0"/>
              </a:spcAft>
            </a:pPr>
            <a:r>
              <a:rPr lang="de-DE" sz="1846" dirty="0">
                <a:solidFill>
                  <a:prstClr val="black"/>
                </a:solidFill>
                <a:ea typeface="Times New Roman" pitchFamily="18" charset="0"/>
                <a:cs typeface="Arial" pitchFamily="34" charset="0"/>
              </a:rPr>
              <a:t>Klassenlehrerprinzip</a:t>
            </a:r>
          </a:p>
          <a:p>
            <a:pPr marL="263776" indent="-263776" eaLnBrk="0" fontAlgn="base" hangingPunct="0">
              <a:spcBef>
                <a:spcPct val="0"/>
              </a:spcBef>
              <a:spcAft>
                <a:spcPct val="0"/>
              </a:spcAft>
              <a:buFont typeface="Arial" panose="020B0604020202020204" pitchFamily="34" charset="0"/>
              <a:buChar char="•"/>
            </a:pPr>
            <a:r>
              <a:rPr lang="de-DE" sz="1846" dirty="0">
                <a:solidFill>
                  <a:prstClr val="black"/>
                </a:solidFill>
                <a:ea typeface="Times New Roman" pitchFamily="18" charset="0"/>
                <a:cs typeface="Arial" pitchFamily="34" charset="0"/>
              </a:rPr>
              <a:t>kleines System=individuelle, intensive und persönliche Beratung</a:t>
            </a:r>
          </a:p>
          <a:p>
            <a:pPr lvl="0" eaLnBrk="0" fontAlgn="base" hangingPunct="0">
              <a:spcBef>
                <a:spcPct val="0"/>
              </a:spcBef>
              <a:spcAft>
                <a:spcPct val="0"/>
              </a:spcAft>
              <a:buFont typeface="Arial" pitchFamily="34" charset="0"/>
              <a:buChar char="•"/>
            </a:pPr>
            <a:r>
              <a:rPr lang="de-DE" sz="1846" dirty="0">
                <a:solidFill>
                  <a:prstClr val="black"/>
                </a:solidFill>
                <a:ea typeface="Times New Roman" pitchFamily="18" charset="0"/>
                <a:cs typeface="Arial" pitchFamily="34" charset="0"/>
              </a:rPr>
              <a:t>  zielgerichtete Vorbereitung auf die Abschlüsse</a:t>
            </a:r>
          </a:p>
          <a:p>
            <a:pPr eaLnBrk="0" fontAlgn="base" hangingPunct="0">
              <a:spcBef>
                <a:spcPct val="0"/>
              </a:spcBef>
              <a:spcAft>
                <a:spcPct val="0"/>
              </a:spcAft>
              <a:buFont typeface="Arial" pitchFamily="34" charset="0"/>
              <a:buChar char="•"/>
            </a:pPr>
            <a:r>
              <a:rPr lang="de-DE" sz="1846" dirty="0">
                <a:solidFill>
                  <a:prstClr val="black"/>
                </a:solidFill>
                <a:ea typeface="Times New Roman" pitchFamily="18" charset="0"/>
                <a:cs typeface="Arial" pitchFamily="34" charset="0"/>
              </a:rPr>
              <a:t>  Durchlässigkeit (Querversetzung) </a:t>
            </a:r>
          </a:p>
          <a:p>
            <a:pPr lvl="0" eaLnBrk="0" fontAlgn="base" hangingPunct="0">
              <a:spcBef>
                <a:spcPct val="0"/>
              </a:spcBef>
              <a:spcAft>
                <a:spcPct val="0"/>
              </a:spcAft>
              <a:buFont typeface="Arial" pitchFamily="34" charset="0"/>
              <a:buChar char="•"/>
            </a:pPr>
            <a:r>
              <a:rPr lang="de-DE" sz="1846" dirty="0">
                <a:solidFill>
                  <a:prstClr val="black"/>
                </a:solidFill>
                <a:ea typeface="Times New Roman" pitchFamily="18" charset="0"/>
                <a:cs typeface="Arial" pitchFamily="34" charset="0"/>
              </a:rPr>
              <a:t>  Qualifizierender  Abschluss = Berechtigung für nächste Niveaustufe</a:t>
            </a:r>
          </a:p>
        </p:txBody>
      </p:sp>
    </p:spTree>
    <p:extLst>
      <p:ext uri="{BB962C8B-B14F-4D97-AF65-F5344CB8AC3E}">
        <p14:creationId xmlns:p14="http://schemas.microsoft.com/office/powerpoint/2010/main" val="100211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1000" fill="hold"/>
                                        <p:tgtEl>
                                          <p:spTgt spid="4"/>
                                        </p:tgtEl>
                                        <p:attrNameLst>
                                          <p:attrName>ppt_x</p:attrName>
                                        </p:attrNameLst>
                                      </p:cBhvr>
                                      <p:tavLst>
                                        <p:tav tm="0">
                                          <p:val>
                                            <p:strVal val="#ppt_x"/>
                                          </p:val>
                                        </p:tav>
                                        <p:tav tm="100000">
                                          <p:val>
                                            <p:strVal val="#ppt_x"/>
                                          </p:val>
                                        </p:tav>
                                      </p:tavLst>
                                    </p:anim>
                                    <p:anim calcmode="lin" valueType="num">
                                      <p:cBhvr additive="base">
                                        <p:cTn id="5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52651" y="1014046"/>
            <a:ext cx="8315325" cy="527538"/>
          </a:xfrm>
        </p:spPr>
        <p:txBody>
          <a:bodyPr>
            <a:normAutofit fontScale="92500"/>
          </a:bodyPr>
          <a:lstStyle/>
          <a:p>
            <a:pPr marL="0" indent="0"/>
            <a:r>
              <a:rPr lang="de-DE" sz="2954" b="1" u="sng"/>
              <a:t>Ziel:</a:t>
            </a:r>
            <a:r>
              <a:rPr lang="de-DE" sz="2954"/>
              <a:t> </a:t>
            </a:r>
            <a:r>
              <a:rPr lang="de-DE" sz="2031" i="1"/>
              <a:t>Einen guten Übergang von der Schule in die Berufswelt zu schaffen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585" y="1852244"/>
            <a:ext cx="8296275" cy="500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1623203" y="404448"/>
            <a:ext cx="9044798" cy="926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92" b="1">
                <a:latin typeface="+mn-lt"/>
                <a:cs typeface="Arial" panose="020B0604020202020204" pitchFamily="34" charset="0"/>
              </a:rPr>
              <a:t>Mittelstufenschule </a:t>
            </a:r>
            <a:r>
              <a:rPr lang="de-DE" sz="1846" b="1">
                <a:latin typeface="+mn-lt"/>
                <a:cs typeface="Arial" panose="020B0604020202020204" pitchFamily="34" charset="0"/>
              </a:rPr>
              <a:t>(Otzbergschule)</a:t>
            </a:r>
          </a:p>
        </p:txBody>
      </p:sp>
    </p:spTree>
    <p:extLst>
      <p:ext uri="{BB962C8B-B14F-4D97-AF65-F5344CB8AC3E}">
        <p14:creationId xmlns:p14="http://schemas.microsoft.com/office/powerpoint/2010/main" val="321181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50" y="1269738"/>
            <a:ext cx="7867650" cy="832339"/>
          </a:xfrm>
          <a:solidFill>
            <a:srgbClr val="993366"/>
          </a:solidFill>
          <a:effectLst>
            <a:outerShdw blurRad="50800" dist="38100" dir="2700000" algn="tl" rotWithShape="0">
              <a:prstClr val="black">
                <a:alpha val="40000"/>
              </a:prstClr>
            </a:outerShdw>
            <a:softEdge rad="31750"/>
          </a:effectLst>
        </p:spPr>
        <p:txBody>
          <a:bodyPr>
            <a:normAutofit/>
          </a:bodyPr>
          <a:lstStyle/>
          <a:p>
            <a:pPr algn="ctr"/>
            <a:r>
              <a:rPr lang="de-DE" sz="3692">
                <a:solidFill>
                  <a:schemeClr val="bg1"/>
                </a:solidFill>
                <a:latin typeface="+mn-lt"/>
              </a:rPr>
              <a:t>Berufsbezogener Unterricht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36518627"/>
              </p:ext>
            </p:extLst>
          </p:nvPr>
        </p:nvGraphicFramePr>
        <p:xfrm>
          <a:off x="1753299" y="2240854"/>
          <a:ext cx="8295575" cy="2922313"/>
        </p:xfrm>
        <a:graphic>
          <a:graphicData uri="http://schemas.openxmlformats.org/drawingml/2006/table">
            <a:tbl>
              <a:tblPr firstRow="1" bandRow="1">
                <a:effectLst>
                  <a:innerShdw blurRad="63500" dist="50800" dir="2700000">
                    <a:prstClr val="black">
                      <a:alpha val="50000"/>
                    </a:prstClr>
                  </a:innerShdw>
                </a:effectLst>
                <a:tableStyleId>{5940675A-B579-460E-94D1-54222C63F5DA}</a:tableStyleId>
              </a:tblPr>
              <a:tblGrid>
                <a:gridCol w="1302445">
                  <a:extLst>
                    <a:ext uri="{9D8B030D-6E8A-4147-A177-3AD203B41FA5}">
                      <a16:colId xmlns:a16="http://schemas.microsoft.com/office/drawing/2014/main" val="20000"/>
                    </a:ext>
                  </a:extLst>
                </a:gridCol>
                <a:gridCol w="3476527">
                  <a:extLst>
                    <a:ext uri="{9D8B030D-6E8A-4147-A177-3AD203B41FA5}">
                      <a16:colId xmlns:a16="http://schemas.microsoft.com/office/drawing/2014/main" val="20001"/>
                    </a:ext>
                  </a:extLst>
                </a:gridCol>
                <a:gridCol w="3516603">
                  <a:extLst>
                    <a:ext uri="{9D8B030D-6E8A-4147-A177-3AD203B41FA5}">
                      <a16:colId xmlns:a16="http://schemas.microsoft.com/office/drawing/2014/main" val="20002"/>
                    </a:ext>
                  </a:extLst>
                </a:gridCol>
              </a:tblGrid>
              <a:tr h="928468">
                <a:tc>
                  <a:txBody>
                    <a:bodyPr/>
                    <a:lstStyle/>
                    <a:p>
                      <a:pPr algn="ctr"/>
                      <a:r>
                        <a:rPr lang="de-DE" sz="1800" b="1" dirty="0">
                          <a:latin typeface="+mn-lt"/>
                        </a:rPr>
                        <a:t>Jahrgangs-stufe</a:t>
                      </a:r>
                    </a:p>
                  </a:txBody>
                  <a:tcPr marL="68580" marR="68580" marT="42203" marB="42203">
                    <a:solidFill>
                      <a:schemeClr val="accent4">
                        <a:lumMod val="20000"/>
                        <a:lumOff val="80000"/>
                      </a:schemeClr>
                    </a:solidFill>
                  </a:tcPr>
                </a:tc>
                <a:tc>
                  <a:txBody>
                    <a:bodyPr/>
                    <a:lstStyle/>
                    <a:p>
                      <a:pPr algn="ctr"/>
                      <a:r>
                        <a:rPr lang="de-DE" sz="1800" b="1">
                          <a:latin typeface="+mn-lt"/>
                        </a:rPr>
                        <a:t>Praxisorientierter</a:t>
                      </a:r>
                      <a:r>
                        <a:rPr lang="de-DE" sz="1800" b="1" baseline="0">
                          <a:latin typeface="+mn-lt"/>
                        </a:rPr>
                        <a:t> Bildungsgang</a:t>
                      </a:r>
                    </a:p>
                    <a:p>
                      <a:pPr algn="ctr"/>
                      <a:r>
                        <a:rPr lang="de-DE" sz="1800" b="1" baseline="0">
                          <a:latin typeface="+mn-lt"/>
                        </a:rPr>
                        <a:t>(Hauptschule)</a:t>
                      </a:r>
                      <a:endParaRPr lang="de-DE" sz="1800" b="1">
                        <a:latin typeface="+mn-lt"/>
                      </a:endParaRPr>
                    </a:p>
                  </a:txBody>
                  <a:tcPr marL="68580" marR="68580" marT="42203" marB="42203">
                    <a:solidFill>
                      <a:schemeClr val="accent4">
                        <a:lumMod val="20000"/>
                        <a:lumOff val="80000"/>
                      </a:schemeClr>
                    </a:solidFill>
                  </a:tcPr>
                </a:tc>
                <a:tc>
                  <a:txBody>
                    <a:bodyPr/>
                    <a:lstStyle/>
                    <a:p>
                      <a:pPr algn="ctr"/>
                      <a:r>
                        <a:rPr lang="de-DE" sz="1800" b="1">
                          <a:latin typeface="+mn-lt"/>
                        </a:rPr>
                        <a:t>Mittlerer Bildungsgang</a:t>
                      </a:r>
                    </a:p>
                    <a:p>
                      <a:pPr algn="ctr"/>
                      <a:r>
                        <a:rPr lang="de-DE" sz="1800" b="1">
                          <a:latin typeface="+mn-lt"/>
                        </a:rPr>
                        <a:t>(Realschule)</a:t>
                      </a:r>
                    </a:p>
                  </a:txBody>
                  <a:tcPr marL="68580" marR="68580" marT="42203" marB="42203">
                    <a:solidFill>
                      <a:schemeClr val="accent4">
                        <a:lumMod val="20000"/>
                        <a:lumOff val="80000"/>
                      </a:schemeClr>
                    </a:solidFill>
                  </a:tcPr>
                </a:tc>
                <a:extLst>
                  <a:ext uri="{0D108BD9-81ED-4DB2-BD59-A6C34878D82A}">
                    <a16:rowId xmlns:a16="http://schemas.microsoft.com/office/drawing/2014/main" val="10000"/>
                  </a:ext>
                </a:extLst>
              </a:tr>
              <a:tr h="664615">
                <a:tc>
                  <a:txBody>
                    <a:bodyPr/>
                    <a:lstStyle/>
                    <a:p>
                      <a:pPr algn="ctr">
                        <a:lnSpc>
                          <a:spcPct val="100000"/>
                        </a:lnSpc>
                        <a:spcBef>
                          <a:spcPts val="1200"/>
                        </a:spcBef>
                        <a:spcAft>
                          <a:spcPts val="1200"/>
                        </a:spcAft>
                      </a:pPr>
                      <a:r>
                        <a:rPr lang="de-DE" sz="1800" b="1">
                          <a:latin typeface="+mn-lt"/>
                        </a:rPr>
                        <a:t>10</a:t>
                      </a:r>
                    </a:p>
                  </a:txBody>
                  <a:tcPr marL="68580" marR="68580" marT="42203" marB="42203" anchor="ctr">
                    <a:solidFill>
                      <a:schemeClr val="accent4">
                        <a:lumMod val="20000"/>
                        <a:lumOff val="80000"/>
                      </a:schemeClr>
                    </a:solidFill>
                  </a:tcPr>
                </a:tc>
                <a:tc>
                  <a:txBody>
                    <a:bodyPr/>
                    <a:lstStyle/>
                    <a:p>
                      <a:pPr algn="ctr"/>
                      <a:endParaRPr lang="de-DE" sz="1800">
                        <a:latin typeface="+mn-lt"/>
                      </a:endParaRPr>
                    </a:p>
                  </a:txBody>
                  <a:tcPr marL="68580" marR="68580" marT="42203" marB="42203">
                    <a:solidFill>
                      <a:schemeClr val="accent4">
                        <a:lumMod val="20000"/>
                        <a:lumOff val="80000"/>
                      </a:schemeClr>
                    </a:solidFill>
                  </a:tcPr>
                </a:tc>
                <a:tc>
                  <a:txBody>
                    <a:bodyPr/>
                    <a:lstStyle/>
                    <a:p>
                      <a:pPr algn="ctr"/>
                      <a:r>
                        <a:rPr lang="de-DE" sz="1800">
                          <a:latin typeface="+mn-lt"/>
                        </a:rPr>
                        <a:t>Vertiefungsphase</a:t>
                      </a:r>
                    </a:p>
                  </a:txBody>
                  <a:tcPr marL="68580" marR="68580" marT="42203" marB="42203" anchor="ctr">
                    <a:solidFill>
                      <a:srgbClr val="FF3300"/>
                    </a:solidFill>
                  </a:tcPr>
                </a:tc>
                <a:extLst>
                  <a:ext uri="{0D108BD9-81ED-4DB2-BD59-A6C34878D82A}">
                    <a16:rowId xmlns:a16="http://schemas.microsoft.com/office/drawing/2014/main" val="10001"/>
                  </a:ext>
                </a:extLst>
              </a:tr>
              <a:tr h="664615">
                <a:tc>
                  <a:txBody>
                    <a:bodyPr/>
                    <a:lstStyle/>
                    <a:p>
                      <a:pPr algn="ctr"/>
                      <a:r>
                        <a:rPr lang="de-DE" sz="1800" b="1">
                          <a:latin typeface="+mn-lt"/>
                        </a:rPr>
                        <a:t>9</a:t>
                      </a:r>
                    </a:p>
                  </a:txBody>
                  <a:tcPr marL="68580" marR="68580" marT="42203" marB="42203" anchor="ctr">
                    <a:solidFill>
                      <a:schemeClr val="accent4">
                        <a:lumMod val="20000"/>
                        <a:lumOff val="80000"/>
                      </a:schemeClr>
                    </a:solidFill>
                  </a:tcPr>
                </a:tc>
                <a:tc gridSpan="2">
                  <a:txBody>
                    <a:bodyPr/>
                    <a:lstStyle/>
                    <a:p>
                      <a:pPr algn="ctr"/>
                      <a:r>
                        <a:rPr lang="de-DE" sz="1800">
                          <a:latin typeface="+mn-lt"/>
                        </a:rPr>
                        <a:t>Orientierungsphase / Vertiefungsphase</a:t>
                      </a:r>
                    </a:p>
                  </a:txBody>
                  <a:tcPr marL="68580" marR="68580" marT="42203" marB="42203" anchor="ctr">
                    <a:solidFill>
                      <a:srgbClr val="FFC000"/>
                    </a:solidFill>
                  </a:tcPr>
                </a:tc>
                <a:tc hMerge="1">
                  <a:txBody>
                    <a:bodyPr/>
                    <a:lstStyle/>
                    <a:p>
                      <a:endParaRPr lang="de-DE" dirty="0"/>
                    </a:p>
                  </a:txBody>
                  <a:tcPr/>
                </a:tc>
                <a:extLst>
                  <a:ext uri="{0D108BD9-81ED-4DB2-BD59-A6C34878D82A}">
                    <a16:rowId xmlns:a16="http://schemas.microsoft.com/office/drawing/2014/main" val="10002"/>
                  </a:ext>
                </a:extLst>
              </a:tr>
              <a:tr h="664615">
                <a:tc>
                  <a:txBody>
                    <a:bodyPr/>
                    <a:lstStyle/>
                    <a:p>
                      <a:pPr algn="ctr"/>
                      <a:r>
                        <a:rPr lang="de-DE" sz="1800" b="1">
                          <a:latin typeface="+mn-lt"/>
                        </a:rPr>
                        <a:t>8</a:t>
                      </a:r>
                    </a:p>
                  </a:txBody>
                  <a:tcPr marL="68580" marR="68580" marT="42203" marB="42203" anchor="ctr">
                    <a:solidFill>
                      <a:schemeClr val="accent4">
                        <a:lumMod val="20000"/>
                        <a:lumOff val="80000"/>
                      </a:schemeClr>
                    </a:solidFill>
                  </a:tcPr>
                </a:tc>
                <a:tc gridSpan="2">
                  <a:txBody>
                    <a:bodyPr/>
                    <a:lstStyle/>
                    <a:p>
                      <a:pPr algn="ctr"/>
                      <a:r>
                        <a:rPr lang="de-DE" sz="1800" dirty="0">
                          <a:latin typeface="+mn-lt"/>
                        </a:rPr>
                        <a:t>Orientierungsphase</a:t>
                      </a:r>
                    </a:p>
                  </a:txBody>
                  <a:tcPr marL="68580" marR="68580" marT="42203" marB="42203" anchor="ctr">
                    <a:solidFill>
                      <a:srgbClr val="FFFF00"/>
                    </a:solidFill>
                  </a:tcPr>
                </a:tc>
                <a:tc hMerge="1">
                  <a:txBody>
                    <a:bodyPr/>
                    <a:lstStyle/>
                    <a:p>
                      <a:endParaRPr lang="de-DE" dirty="0"/>
                    </a:p>
                  </a:txBody>
                  <a:tcPr/>
                </a:tc>
                <a:extLst>
                  <a:ext uri="{0D108BD9-81ED-4DB2-BD59-A6C34878D82A}">
                    <a16:rowId xmlns:a16="http://schemas.microsoft.com/office/drawing/2014/main" val="10003"/>
                  </a:ext>
                </a:extLst>
              </a:tr>
            </a:tbl>
          </a:graphicData>
        </a:graphic>
      </p:graphicFrame>
      <p:sp>
        <p:nvSpPr>
          <p:cNvPr id="5" name="Textfeld 4"/>
          <p:cNvSpPr txBox="1"/>
          <p:nvPr/>
        </p:nvSpPr>
        <p:spPr>
          <a:xfrm>
            <a:off x="2143126" y="5143102"/>
            <a:ext cx="7877175" cy="1512594"/>
          </a:xfrm>
          <a:prstGeom prst="rect">
            <a:avLst/>
          </a:prstGeom>
          <a:noFill/>
        </p:spPr>
        <p:txBody>
          <a:bodyPr wrap="square" rtlCol="0">
            <a:spAutoFit/>
          </a:bodyPr>
          <a:lstStyle/>
          <a:p>
            <a:pPr algn="ctr"/>
            <a:r>
              <a:rPr lang="de-DE" sz="1846" u="sng"/>
              <a:t>Berufsbezogener Unterricht am beruflichen Schulzentrum </a:t>
            </a:r>
            <a:r>
              <a:rPr lang="de-DE" sz="1846" u="sng" err="1"/>
              <a:t>Michelstadt</a:t>
            </a:r>
            <a:r>
              <a:rPr lang="de-DE" sz="1846" u="sng"/>
              <a:t>:</a:t>
            </a:r>
          </a:p>
          <a:p>
            <a:endParaRPr lang="de-DE" sz="1846"/>
          </a:p>
          <a:p>
            <a:endParaRPr lang="de-DE" sz="1846"/>
          </a:p>
          <a:p>
            <a:endParaRPr lang="de-DE" sz="1846"/>
          </a:p>
          <a:p>
            <a:endParaRPr lang="de-DE" sz="1846"/>
          </a:p>
        </p:txBody>
      </p:sp>
      <p:graphicFrame>
        <p:nvGraphicFramePr>
          <p:cNvPr id="7" name="Tabelle 6"/>
          <p:cNvGraphicFramePr>
            <a:graphicFrameLocks noGrp="1"/>
          </p:cNvGraphicFramePr>
          <p:nvPr/>
        </p:nvGraphicFramePr>
        <p:xfrm>
          <a:off x="1623204" y="5632499"/>
          <a:ext cx="9044799" cy="1012874"/>
        </p:xfrm>
        <a:graphic>
          <a:graphicData uri="http://schemas.openxmlformats.org/drawingml/2006/table">
            <a:tbl>
              <a:tblPr firstRow="1" bandRow="1">
                <a:tableStyleId>{5940675A-B579-460E-94D1-54222C63F5DA}</a:tableStyleId>
              </a:tblPr>
              <a:tblGrid>
                <a:gridCol w="3197201">
                  <a:extLst>
                    <a:ext uri="{9D8B030D-6E8A-4147-A177-3AD203B41FA5}">
                      <a16:colId xmlns:a16="http://schemas.microsoft.com/office/drawing/2014/main" val="20000"/>
                    </a:ext>
                  </a:extLst>
                </a:gridCol>
                <a:gridCol w="2832665">
                  <a:extLst>
                    <a:ext uri="{9D8B030D-6E8A-4147-A177-3AD203B41FA5}">
                      <a16:colId xmlns:a16="http://schemas.microsoft.com/office/drawing/2014/main" val="20001"/>
                    </a:ext>
                  </a:extLst>
                </a:gridCol>
                <a:gridCol w="3014933">
                  <a:extLst>
                    <a:ext uri="{9D8B030D-6E8A-4147-A177-3AD203B41FA5}">
                      <a16:colId xmlns:a16="http://schemas.microsoft.com/office/drawing/2014/main" val="20002"/>
                    </a:ext>
                  </a:extLst>
                </a:gridCol>
              </a:tblGrid>
              <a:tr h="647114">
                <a:tc>
                  <a:txBody>
                    <a:bodyPr/>
                    <a:lstStyle/>
                    <a:p>
                      <a:pPr marL="285750" indent="-285750">
                        <a:buFont typeface="Wingdings" panose="05000000000000000000" pitchFamily="2" charset="2"/>
                        <a:buChar char="Ø"/>
                      </a:pPr>
                      <a:r>
                        <a:rPr lang="de-DE" sz="1800"/>
                        <a:t>Hauswirtschaft</a:t>
                      </a:r>
                      <a:r>
                        <a:rPr lang="de-DE" sz="1800" baseline="0"/>
                        <a:t> / Ernährung</a:t>
                      </a:r>
                      <a:endParaRPr lang="de-DE" sz="1800"/>
                    </a:p>
                  </a:txBody>
                  <a:tcPr marL="68580" marR="68580" marT="42203" marB="422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Ø"/>
                      </a:pPr>
                      <a:r>
                        <a:rPr lang="de-DE" sz="1800"/>
                        <a:t>Gesundheit / Soziales</a:t>
                      </a:r>
                    </a:p>
                  </a:txBody>
                  <a:tcPr marL="68580" marR="68580" marT="42203" marB="422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Ø"/>
                      </a:pPr>
                      <a:r>
                        <a:rPr lang="de-DE" sz="1800"/>
                        <a:t>Holztechnik</a:t>
                      </a:r>
                    </a:p>
                  </a:txBody>
                  <a:tcPr marL="68580" marR="68580" marT="42203" marB="4220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760">
                <a:tc>
                  <a:txBody>
                    <a:bodyPr/>
                    <a:lstStyle/>
                    <a:p>
                      <a:pPr marL="285750" indent="-285750">
                        <a:buFont typeface="Wingdings" panose="05000000000000000000" pitchFamily="2" charset="2"/>
                        <a:buChar char="Ø"/>
                      </a:pPr>
                      <a:r>
                        <a:rPr lang="de-DE" sz="1800"/>
                        <a:t>Metalltechnik</a:t>
                      </a:r>
                    </a:p>
                  </a:txBody>
                  <a:tcPr marL="68580" marR="68580" marT="42203" marB="422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Ø"/>
                      </a:pPr>
                      <a:r>
                        <a:rPr lang="de-DE" sz="1800"/>
                        <a:t>Körperpflege</a:t>
                      </a:r>
                    </a:p>
                  </a:txBody>
                  <a:tcPr marL="68580" marR="68580" marT="42203" marB="4220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Ø"/>
                      </a:pPr>
                      <a:r>
                        <a:rPr lang="de-DE" sz="1800"/>
                        <a:t>Wirtschaft</a:t>
                      </a:r>
                      <a:r>
                        <a:rPr lang="de-DE" sz="1800" baseline="0"/>
                        <a:t> / Verwaltung</a:t>
                      </a:r>
                      <a:endParaRPr lang="de-DE" sz="1800"/>
                    </a:p>
                  </a:txBody>
                  <a:tcPr marL="68580" marR="68580" marT="42203" marB="4220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Titel 1"/>
          <p:cNvSpPr txBox="1">
            <a:spLocks/>
          </p:cNvSpPr>
          <p:nvPr/>
        </p:nvSpPr>
        <p:spPr>
          <a:xfrm>
            <a:off x="1623203" y="404448"/>
            <a:ext cx="9044798" cy="926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92" b="1">
                <a:latin typeface="Arial" panose="020B0604020202020204" pitchFamily="34" charset="0"/>
                <a:cs typeface="Arial" panose="020B0604020202020204" pitchFamily="34" charset="0"/>
              </a:rPr>
              <a:t>Mittelstufenschule </a:t>
            </a:r>
            <a:r>
              <a:rPr lang="de-DE" sz="1846" b="1">
                <a:latin typeface="Arial" panose="020B0604020202020204" pitchFamily="34" charset="0"/>
                <a:cs typeface="Arial" panose="020B0604020202020204" pitchFamily="34" charset="0"/>
              </a:rPr>
              <a:t>(Otzbergschule)</a:t>
            </a:r>
          </a:p>
        </p:txBody>
      </p:sp>
    </p:spTree>
    <p:extLst>
      <p:ext uri="{BB962C8B-B14F-4D97-AF65-F5344CB8AC3E}">
        <p14:creationId xmlns:p14="http://schemas.microsoft.com/office/powerpoint/2010/main" val="394566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156" y="67464"/>
            <a:ext cx="8844182" cy="1223597"/>
          </a:xfrm>
        </p:spPr>
        <p:txBody>
          <a:bodyPr/>
          <a:lstStyle/>
          <a:p>
            <a:r>
              <a:rPr lang="de-DE" sz="3692" dirty="0">
                <a:latin typeface="+mn-lt"/>
                <a:cs typeface="Arial" panose="020B0604020202020204" pitchFamily="34" charset="0"/>
              </a:rPr>
              <a:t>Integrierte Gesamtschule </a:t>
            </a:r>
            <a:r>
              <a:rPr lang="de-DE" sz="1846" dirty="0">
                <a:latin typeface="+mn-lt"/>
                <a:cs typeface="Arial" panose="020B0604020202020204" pitchFamily="34" charset="0"/>
              </a:rPr>
              <a:t>(Ernst-Reuter-Schule)</a:t>
            </a:r>
          </a:p>
        </p:txBody>
      </p:sp>
      <p:sp>
        <p:nvSpPr>
          <p:cNvPr id="5" name="Textfeld 4"/>
          <p:cNvSpPr txBox="1"/>
          <p:nvPr/>
        </p:nvSpPr>
        <p:spPr>
          <a:xfrm>
            <a:off x="1677232" y="902127"/>
            <a:ext cx="5868585" cy="5984972"/>
          </a:xfrm>
          <a:prstGeom prst="rect">
            <a:avLst/>
          </a:prstGeom>
          <a:noFill/>
        </p:spPr>
        <p:txBody>
          <a:bodyPr wrap="square">
            <a:spAutoFit/>
          </a:bodyPr>
          <a:lstStyle/>
          <a:p>
            <a:pPr marL="316531" indent="-316531">
              <a:buFont typeface="Arial" panose="020B0604020202020204" pitchFamily="34" charset="0"/>
              <a:buChar char="•"/>
              <a:defRPr/>
            </a:pPr>
            <a:r>
              <a:rPr lang="de-DE" sz="1754" dirty="0">
                <a:cs typeface="Arial" panose="020B0604020202020204" pitchFamily="34" charset="0"/>
              </a:rPr>
              <a:t>Integration aller Kinder eines Jahrgangs</a:t>
            </a:r>
          </a:p>
          <a:p>
            <a:pPr marL="738572" lvl="1" indent="-316531">
              <a:buFontTx/>
              <a:buChar char="-"/>
              <a:defRPr/>
            </a:pPr>
            <a:r>
              <a:rPr lang="de-DE" sz="1754" dirty="0">
                <a:cs typeface="Arial" panose="020B0604020202020204" pitchFamily="34" charset="0"/>
              </a:rPr>
              <a:t>gemeinsamer Unterricht von Schüler/Innen mit</a:t>
            </a:r>
            <a:r>
              <a:rPr lang="de-DE" sz="1662" dirty="0">
                <a:cs typeface="Arial" panose="020B0604020202020204" pitchFamily="34" charset="0"/>
              </a:rPr>
              <a:t/>
            </a:r>
            <a:br>
              <a:rPr lang="de-DE" sz="1662" dirty="0">
                <a:cs typeface="Arial" panose="020B0604020202020204" pitchFamily="34" charset="0"/>
              </a:rPr>
            </a:br>
            <a:r>
              <a:rPr lang="de-DE" sz="185" dirty="0">
                <a:cs typeface="Arial" panose="020B0604020202020204" pitchFamily="34" charset="0"/>
              </a:rPr>
              <a:t> </a:t>
            </a:r>
          </a:p>
          <a:p>
            <a:pPr marL="738572" lvl="1" indent="-316531">
              <a:buFontTx/>
              <a:buChar char="-"/>
              <a:defRPr/>
            </a:pPr>
            <a:endParaRPr lang="de-DE" sz="185" dirty="0">
              <a:cs typeface="Arial" panose="020B0604020202020204" pitchFamily="34" charset="0"/>
            </a:endParaRPr>
          </a:p>
          <a:p>
            <a:pPr marL="738572" lvl="1" indent="-316531">
              <a:buFontTx/>
              <a:buChar char="-"/>
              <a:defRPr/>
            </a:pPr>
            <a:endParaRPr lang="de-DE" sz="185" dirty="0">
              <a:cs typeface="Arial" panose="020B0604020202020204" pitchFamily="34" charset="0"/>
            </a:endParaRPr>
          </a:p>
          <a:p>
            <a:pPr marL="738572" lvl="1" indent="-316531">
              <a:buFontTx/>
              <a:buChar char="-"/>
              <a:defRPr/>
            </a:pPr>
            <a:endParaRPr lang="de-DE" sz="185" dirty="0">
              <a:cs typeface="Arial" panose="020B0604020202020204" pitchFamily="34" charset="0"/>
            </a:endParaRPr>
          </a:p>
          <a:p>
            <a:pPr marL="738572" lvl="1" indent="-316531">
              <a:buFontTx/>
              <a:buChar char="-"/>
              <a:defRPr/>
            </a:pPr>
            <a:endParaRPr lang="de-DE" sz="185" dirty="0">
              <a:cs typeface="Arial" panose="020B0604020202020204" pitchFamily="34" charset="0"/>
            </a:endParaRPr>
          </a:p>
          <a:p>
            <a:pPr marL="740038" lvl="1">
              <a:defRPr/>
            </a:pPr>
            <a:r>
              <a:rPr lang="de-DE" sz="2215" b="1" dirty="0">
                <a:solidFill>
                  <a:srgbClr val="FFC000"/>
                </a:solidFill>
                <a:cs typeface="Arial" panose="020B0604020202020204" pitchFamily="34" charset="0"/>
              </a:rPr>
              <a:t>Haupt</a:t>
            </a:r>
            <a:r>
              <a:rPr lang="de-DE" sz="2215" dirty="0">
                <a:solidFill>
                  <a:srgbClr val="FFC000"/>
                </a:solidFill>
                <a:cs typeface="Arial" panose="020B0604020202020204" pitchFamily="34" charset="0"/>
              </a:rPr>
              <a:t>- </a:t>
            </a:r>
            <a:r>
              <a:rPr lang="de-DE" sz="277" dirty="0">
                <a:solidFill>
                  <a:srgbClr val="FFC000"/>
                </a:solidFill>
                <a:cs typeface="Arial" panose="020B0604020202020204" pitchFamily="34" charset="0"/>
              </a:rPr>
              <a:t>      </a:t>
            </a:r>
            <a:r>
              <a:rPr lang="de-DE" sz="2215" dirty="0">
                <a:cs typeface="Arial" panose="020B0604020202020204" pitchFamily="34" charset="0"/>
              </a:rPr>
              <a:t> </a:t>
            </a: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r>
              <a:rPr lang="de-DE" sz="2215" b="1" dirty="0">
                <a:solidFill>
                  <a:srgbClr val="00B050"/>
                </a:solidFill>
                <a:cs typeface="Arial" panose="020B0604020202020204" pitchFamily="34" charset="0"/>
              </a:rPr>
              <a:t>Realschul-</a:t>
            </a:r>
            <a:r>
              <a:rPr lang="de-DE" sz="2215" dirty="0">
                <a:cs typeface="Arial" panose="020B0604020202020204" pitchFamily="34" charset="0"/>
              </a:rPr>
              <a:t>  und  </a:t>
            </a: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r>
              <a:rPr lang="de-DE" sz="2215" b="1" dirty="0">
                <a:solidFill>
                  <a:srgbClr val="7030A0"/>
                </a:solidFill>
                <a:cs typeface="Arial" panose="020B0604020202020204" pitchFamily="34" charset="0"/>
              </a:rPr>
              <a:t>Gymnasialempfehlung</a:t>
            </a:r>
            <a:r>
              <a:rPr lang="de-DE" sz="2215" dirty="0">
                <a:cs typeface="Arial" panose="020B0604020202020204" pitchFamily="34" charset="0"/>
              </a:rPr>
              <a:t> </a:t>
            </a:r>
            <a:br>
              <a:rPr lang="de-DE" sz="2215" dirty="0">
                <a:cs typeface="Arial" panose="020B0604020202020204" pitchFamily="34" charset="0"/>
              </a:rPr>
            </a:br>
            <a:r>
              <a:rPr lang="de-DE" sz="185" dirty="0">
                <a:cs typeface="Arial" panose="020B0604020202020204" pitchFamily="34" charset="0"/>
              </a:rPr>
              <a:t> </a:t>
            </a: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defRPr/>
            </a:pPr>
            <a:endParaRPr lang="de-DE" sz="185" dirty="0">
              <a:cs typeface="Arial" panose="020B0604020202020204" pitchFamily="34" charset="0"/>
            </a:endParaRPr>
          </a:p>
          <a:p>
            <a:pPr marL="740038" lvl="1">
              <a:spcAft>
                <a:spcPts val="1108"/>
              </a:spcAft>
              <a:defRPr/>
            </a:pPr>
            <a:r>
              <a:rPr lang="de-DE" sz="1754" dirty="0">
                <a:cs typeface="Arial" panose="020B0604020202020204" pitchFamily="34" charset="0"/>
              </a:rPr>
              <a:t>von Klasse 5 bis Klasse 9 bzw. 10</a:t>
            </a:r>
          </a:p>
          <a:p>
            <a:pPr marL="334116" lvl="1" indent="-334116">
              <a:spcAft>
                <a:spcPts val="1108"/>
              </a:spcAft>
              <a:buFont typeface="Arial" panose="020B0604020202020204" pitchFamily="34" charset="0"/>
              <a:buChar char="•"/>
              <a:defRPr/>
            </a:pPr>
            <a:r>
              <a:rPr lang="de-DE" sz="1754" dirty="0">
                <a:cs typeface="Arial" panose="020B0604020202020204" pitchFamily="34" charset="0"/>
              </a:rPr>
              <a:t>Beständigkeit in der </a:t>
            </a:r>
            <a:r>
              <a:rPr lang="de-DE" sz="1754" b="1" dirty="0">
                <a:cs typeface="Arial" panose="020B0604020202020204" pitchFamily="34" charset="0"/>
              </a:rPr>
              <a:t>Klassengemeinschaft</a:t>
            </a:r>
          </a:p>
          <a:p>
            <a:pPr marL="334116" lvl="1" indent="-334116">
              <a:spcAft>
                <a:spcPts val="1108"/>
              </a:spcAft>
              <a:buFont typeface="Arial" panose="020B0604020202020204" pitchFamily="34" charset="0"/>
              <a:buChar char="•"/>
              <a:defRPr/>
            </a:pPr>
            <a:r>
              <a:rPr lang="de-DE" sz="1754" dirty="0">
                <a:cs typeface="Arial" panose="020B0604020202020204" pitchFamily="34" charset="0"/>
              </a:rPr>
              <a:t>Zusammenarbeit in </a:t>
            </a:r>
            <a:r>
              <a:rPr lang="de-DE" sz="1754" b="1" dirty="0">
                <a:cs typeface="Arial" panose="020B0604020202020204" pitchFamily="34" charset="0"/>
              </a:rPr>
              <a:t>Lehrerjahrgangsteams</a:t>
            </a:r>
          </a:p>
          <a:p>
            <a:pPr marL="334116" lvl="1" indent="-334116">
              <a:spcAft>
                <a:spcPts val="1108"/>
              </a:spcAft>
              <a:buFont typeface="Arial" panose="020B0604020202020204" pitchFamily="34" charset="0"/>
              <a:buChar char="•"/>
              <a:defRPr/>
            </a:pPr>
            <a:r>
              <a:rPr lang="de-DE" sz="1754" b="1" u="sng" dirty="0">
                <a:cs typeface="Arial" panose="020B0604020202020204" pitchFamily="34" charset="0"/>
              </a:rPr>
              <a:t>kein Sitzenbleiben</a:t>
            </a:r>
          </a:p>
          <a:p>
            <a:pPr marL="334116" lvl="1" indent="-334116">
              <a:buFont typeface="Arial" panose="020B0604020202020204" pitchFamily="34" charset="0"/>
              <a:buChar char="•"/>
              <a:defRPr/>
            </a:pPr>
            <a:r>
              <a:rPr lang="de-DE" sz="1754" dirty="0">
                <a:latin typeface="Calibri" panose="020F0502020204030204" pitchFamily="34" charset="0"/>
                <a:cs typeface="Arial" panose="020B0604020202020204" pitchFamily="34" charset="0"/>
              </a:rPr>
              <a:t>alle Abschlüsse und Übergänge nach Kl. 9 bzw. 10</a:t>
            </a:r>
          </a:p>
          <a:p>
            <a:pPr marL="738572" lvl="1" indent="-316531">
              <a:buFontTx/>
              <a:buChar char="-"/>
              <a:defRPr/>
            </a:pPr>
            <a:r>
              <a:rPr lang="de-DE" sz="1754" dirty="0">
                <a:latin typeface="Calibri" panose="020F0502020204030204" pitchFamily="34" charset="0"/>
                <a:cs typeface="Arial" panose="020B0604020202020204" pitchFamily="34" charset="0"/>
              </a:rPr>
              <a:t>keine frühzeitige Festlegung auf Schulabschluss                  (lange Orientierungs- und Entscheidungsphase,</a:t>
            </a:r>
            <a:br>
              <a:rPr lang="de-DE" sz="1754" dirty="0">
                <a:latin typeface="Calibri" panose="020F0502020204030204" pitchFamily="34" charset="0"/>
                <a:cs typeface="Arial" panose="020B0604020202020204" pitchFamily="34" charset="0"/>
              </a:rPr>
            </a:br>
            <a:r>
              <a:rPr lang="de-DE" sz="1754" dirty="0">
                <a:latin typeface="Calibri" panose="020F0502020204030204" pitchFamily="34" charset="0"/>
                <a:cs typeface="Arial" panose="020B0604020202020204" pitchFamily="34" charset="0"/>
              </a:rPr>
              <a:t>keine Abstufung in andere Schulformen nötig)</a:t>
            </a:r>
          </a:p>
          <a:p>
            <a:pPr marL="738572" lvl="1" indent="-316531">
              <a:buFontTx/>
              <a:buChar char="-"/>
              <a:defRPr/>
            </a:pPr>
            <a:r>
              <a:rPr lang="de-DE" sz="1754" dirty="0">
                <a:latin typeface="Calibri" panose="020F0502020204030204" pitchFamily="34" charset="0"/>
                <a:cs typeface="Arial" panose="020B0604020202020204" pitchFamily="34" charset="0"/>
              </a:rPr>
              <a:t>unabhängig(er) von unerwarteten Entwicklungen wie z. B. Spätentwickler, Lebenskrisen, Pubertät etc.</a:t>
            </a:r>
          </a:p>
          <a:p>
            <a:pPr marL="738572" lvl="1" indent="-316531">
              <a:buFontTx/>
              <a:buChar char="-"/>
              <a:defRPr/>
            </a:pPr>
            <a:r>
              <a:rPr lang="de-DE" sz="1754" dirty="0">
                <a:latin typeface="Calibri" panose="020F0502020204030204" pitchFamily="34" charset="0"/>
                <a:cs typeface="Arial" panose="020B0604020202020204" pitchFamily="34" charset="0"/>
              </a:rPr>
              <a:t>voneinander miteinander lernen</a:t>
            </a:r>
          </a:p>
          <a:p>
            <a:pPr marL="738572" lvl="1" indent="-316531">
              <a:buFontTx/>
              <a:buChar char="-"/>
              <a:defRPr/>
            </a:pPr>
            <a:endParaRPr lang="de-DE" sz="1846" dirty="0">
              <a:cs typeface="Arial" panose="020B0604020202020204" pitchFamily="34" charset="0"/>
            </a:endParaRPr>
          </a:p>
        </p:txBody>
      </p:sp>
      <p:sp>
        <p:nvSpPr>
          <p:cNvPr id="10" name="Textfeld 9">
            <a:extLst>
              <a:ext uri="{FF2B5EF4-FFF2-40B4-BE49-F238E27FC236}">
                <a16:creationId xmlns:a16="http://schemas.microsoft.com/office/drawing/2014/main" id="{6426EDF1-192E-4993-8B71-A14B01F47A90}"/>
              </a:ext>
            </a:extLst>
          </p:cNvPr>
          <p:cNvSpPr txBox="1"/>
          <p:nvPr/>
        </p:nvSpPr>
        <p:spPr>
          <a:xfrm>
            <a:off x="7286667" y="1546078"/>
            <a:ext cx="900550" cy="3417410"/>
          </a:xfrm>
          <a:prstGeom prst="rect">
            <a:avLst/>
          </a:prstGeom>
          <a:noFill/>
          <a:ln w="38100">
            <a:solidFill>
              <a:srgbClr val="0070C0"/>
            </a:solidFill>
          </a:ln>
        </p:spPr>
        <p:txBody>
          <a:bodyPr wrap="square" rtlCol="0">
            <a:spAutoFit/>
          </a:bodyPr>
          <a:lstStyle/>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p:txBody>
      </p:sp>
      <p:sp>
        <p:nvSpPr>
          <p:cNvPr id="11" name="Textfeld 10">
            <a:extLst>
              <a:ext uri="{FF2B5EF4-FFF2-40B4-BE49-F238E27FC236}">
                <a16:creationId xmlns:a16="http://schemas.microsoft.com/office/drawing/2014/main" id="{B1EA92F2-EF86-4F09-9012-527501522DF3}"/>
              </a:ext>
            </a:extLst>
          </p:cNvPr>
          <p:cNvSpPr txBox="1"/>
          <p:nvPr/>
        </p:nvSpPr>
        <p:spPr>
          <a:xfrm>
            <a:off x="8270969" y="1554870"/>
            <a:ext cx="965619" cy="3417410"/>
          </a:xfrm>
          <a:prstGeom prst="rect">
            <a:avLst/>
          </a:prstGeom>
          <a:solidFill>
            <a:srgbClr val="0070C0"/>
          </a:solidFill>
          <a:ln w="38100">
            <a:solidFill>
              <a:srgbClr val="0070C0"/>
            </a:solidFill>
          </a:ln>
        </p:spPr>
        <p:txBody>
          <a:bodyPr wrap="square" rtlCol="0">
            <a:spAutoFit/>
          </a:bodyPr>
          <a:lstStyle/>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endParaRPr lang="de-DE" sz="1662" dirty="0">
              <a:solidFill>
                <a:srgbClr val="0070C0"/>
              </a:solidFill>
            </a:endParaRPr>
          </a:p>
          <a:p>
            <a:r>
              <a:rPr lang="de-DE" sz="1662" dirty="0" err="1">
                <a:solidFill>
                  <a:srgbClr val="0070C0"/>
                </a:solidFill>
              </a:rPr>
              <a:t>Kla</a:t>
            </a:r>
            <a:endParaRPr lang="de-DE" sz="1662" dirty="0">
              <a:solidFill>
                <a:srgbClr val="0070C0"/>
              </a:solidFill>
            </a:endParaRPr>
          </a:p>
          <a:p>
            <a:r>
              <a:rPr lang="de-DE" sz="1662" dirty="0" err="1">
                <a:solidFill>
                  <a:srgbClr val="0070C0"/>
                </a:solidFill>
              </a:rPr>
              <a:t>sse</a:t>
            </a:r>
            <a:r>
              <a:rPr lang="de-DE" sz="1662" dirty="0">
                <a:solidFill>
                  <a:srgbClr val="0070C0"/>
                </a:solidFill>
              </a:rPr>
              <a:t>   5</a:t>
            </a:r>
          </a:p>
        </p:txBody>
      </p:sp>
      <p:sp>
        <p:nvSpPr>
          <p:cNvPr id="12" name="Textfeld 11">
            <a:extLst>
              <a:ext uri="{FF2B5EF4-FFF2-40B4-BE49-F238E27FC236}">
                <a16:creationId xmlns:a16="http://schemas.microsoft.com/office/drawing/2014/main" id="{E3220BD2-5D16-4B54-B6F0-A7DD12E78EB2}"/>
              </a:ext>
            </a:extLst>
          </p:cNvPr>
          <p:cNvSpPr txBox="1"/>
          <p:nvPr/>
        </p:nvSpPr>
        <p:spPr>
          <a:xfrm>
            <a:off x="9236148" y="2049166"/>
            <a:ext cx="965619" cy="3161635"/>
          </a:xfrm>
          <a:prstGeom prst="rect">
            <a:avLst/>
          </a:prstGeom>
          <a:solidFill>
            <a:srgbClr val="0070C0"/>
          </a:solidFill>
          <a:ln w="38100">
            <a:solidFill>
              <a:srgbClr val="0070C0"/>
            </a:solidFill>
          </a:ln>
        </p:spPr>
        <p:txBody>
          <a:bodyPr wrap="square" rtlCol="0">
            <a:spAutoFit/>
          </a:bodyPr>
          <a:lstStyle/>
          <a:p>
            <a:r>
              <a:rPr lang="de-DE" sz="1662">
                <a:solidFill>
                  <a:schemeClr val="bg1"/>
                </a:solidFill>
              </a:rPr>
              <a:t>      </a:t>
            </a: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r>
              <a:rPr lang="de-DE" sz="1662">
                <a:solidFill>
                  <a:srgbClr val="0070C0"/>
                </a:solidFill>
              </a:rPr>
              <a:t>Klasse   5</a:t>
            </a:r>
          </a:p>
        </p:txBody>
      </p:sp>
      <p:sp>
        <p:nvSpPr>
          <p:cNvPr id="13" name="Textfeld 12">
            <a:extLst>
              <a:ext uri="{FF2B5EF4-FFF2-40B4-BE49-F238E27FC236}">
                <a16:creationId xmlns:a16="http://schemas.microsoft.com/office/drawing/2014/main" id="{0375F4C5-11FF-4D49-95F6-FE66B19BDC72}"/>
              </a:ext>
            </a:extLst>
          </p:cNvPr>
          <p:cNvSpPr txBox="1"/>
          <p:nvPr/>
        </p:nvSpPr>
        <p:spPr>
          <a:xfrm>
            <a:off x="8433525" y="2881044"/>
            <a:ext cx="1639765" cy="1086772"/>
          </a:xfrm>
          <a:prstGeom prst="rect">
            <a:avLst/>
          </a:prstGeom>
          <a:noFill/>
        </p:spPr>
        <p:txBody>
          <a:bodyPr wrap="square" rtlCol="0">
            <a:spAutoFit/>
          </a:bodyPr>
          <a:lstStyle/>
          <a:p>
            <a:r>
              <a:rPr lang="de-DE" sz="6462" b="1">
                <a:solidFill>
                  <a:schemeClr val="bg1"/>
                </a:solidFill>
                <a:latin typeface="Arial" panose="020B0604020202020204" pitchFamily="34" charset="0"/>
                <a:cs typeface="Arial" panose="020B0604020202020204" pitchFamily="34" charset="0"/>
              </a:rPr>
              <a:t>IGS</a:t>
            </a:r>
          </a:p>
        </p:txBody>
      </p:sp>
      <p:cxnSp>
        <p:nvCxnSpPr>
          <p:cNvPr id="14" name="Gerader Verbinder 13">
            <a:extLst>
              <a:ext uri="{FF2B5EF4-FFF2-40B4-BE49-F238E27FC236}">
                <a16:creationId xmlns:a16="http://schemas.microsoft.com/office/drawing/2014/main" id="{F7685B3E-D01B-46D2-9A74-A6D0A1643589}"/>
              </a:ext>
            </a:extLst>
          </p:cNvPr>
          <p:cNvCxnSpPr/>
          <p:nvPr/>
        </p:nvCxnSpPr>
        <p:spPr>
          <a:xfrm>
            <a:off x="8213372" y="2016466"/>
            <a:ext cx="108179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4634E862-0FEF-47C4-B5E7-363542F3974C}"/>
              </a:ext>
            </a:extLst>
          </p:cNvPr>
          <p:cNvSpPr txBox="1"/>
          <p:nvPr/>
        </p:nvSpPr>
        <p:spPr>
          <a:xfrm>
            <a:off x="8270527" y="5506540"/>
            <a:ext cx="1931238" cy="859659"/>
          </a:xfrm>
          <a:prstGeom prst="rect">
            <a:avLst/>
          </a:prstGeom>
          <a:solidFill>
            <a:srgbClr val="FF0000"/>
          </a:solidFill>
          <a:ln w="28575">
            <a:solidFill>
              <a:srgbClr val="FF0000"/>
            </a:solidFill>
          </a:ln>
        </p:spPr>
        <p:txBody>
          <a:bodyPr wrap="square" rtlCol="0">
            <a:spAutoFit/>
          </a:bodyPr>
          <a:lstStyle/>
          <a:p>
            <a:pPr algn="ctr"/>
            <a:endParaRPr lang="de-DE" sz="1662" dirty="0">
              <a:solidFill>
                <a:schemeClr val="bg1"/>
              </a:solidFill>
            </a:endParaRPr>
          </a:p>
          <a:p>
            <a:pPr algn="ctr"/>
            <a:r>
              <a:rPr lang="de-DE" sz="1662" dirty="0">
                <a:solidFill>
                  <a:schemeClr val="bg1"/>
                </a:solidFill>
              </a:rPr>
              <a:t>Grundschule</a:t>
            </a:r>
          </a:p>
          <a:p>
            <a:pPr algn="ctr"/>
            <a:endParaRPr lang="de-DE" sz="1662" dirty="0">
              <a:solidFill>
                <a:schemeClr val="bg1"/>
              </a:solidFill>
            </a:endParaRPr>
          </a:p>
        </p:txBody>
      </p:sp>
      <p:sp>
        <p:nvSpPr>
          <p:cNvPr id="16" name="Pfeil: nach rechts 15">
            <a:extLst>
              <a:ext uri="{FF2B5EF4-FFF2-40B4-BE49-F238E27FC236}">
                <a16:creationId xmlns:a16="http://schemas.microsoft.com/office/drawing/2014/main" id="{44138B1C-01E0-4CC6-BDF6-30F992BFA7BC}"/>
              </a:ext>
            </a:extLst>
          </p:cNvPr>
          <p:cNvSpPr/>
          <p:nvPr/>
        </p:nvSpPr>
        <p:spPr>
          <a:xfrm rot="18846554">
            <a:off x="8244419" y="5002221"/>
            <a:ext cx="514685" cy="3878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7" name="Pfeil: nach rechts 16">
            <a:extLst>
              <a:ext uri="{FF2B5EF4-FFF2-40B4-BE49-F238E27FC236}">
                <a16:creationId xmlns:a16="http://schemas.microsoft.com/office/drawing/2014/main" id="{7C71D4F6-0290-457A-9316-1643EC9FA5E8}"/>
              </a:ext>
            </a:extLst>
          </p:cNvPr>
          <p:cNvSpPr/>
          <p:nvPr/>
        </p:nvSpPr>
        <p:spPr>
          <a:xfrm rot="13509437">
            <a:off x="9673451" y="5009255"/>
            <a:ext cx="525435" cy="3878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8" name="Pfeil: nach rechts 17">
            <a:extLst>
              <a:ext uri="{FF2B5EF4-FFF2-40B4-BE49-F238E27FC236}">
                <a16:creationId xmlns:a16="http://schemas.microsoft.com/office/drawing/2014/main" id="{2E336FF2-D310-423E-AD41-5FDF577A5032}"/>
              </a:ext>
            </a:extLst>
          </p:cNvPr>
          <p:cNvSpPr/>
          <p:nvPr/>
        </p:nvSpPr>
        <p:spPr>
          <a:xfrm rot="16200000">
            <a:off x="8968427" y="5037681"/>
            <a:ext cx="463062" cy="3878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9" name="Textfeld 18">
            <a:extLst>
              <a:ext uri="{FF2B5EF4-FFF2-40B4-BE49-F238E27FC236}">
                <a16:creationId xmlns:a16="http://schemas.microsoft.com/office/drawing/2014/main" id="{05F1EBC9-F974-4226-98EF-54B5031A67B9}"/>
              </a:ext>
            </a:extLst>
          </p:cNvPr>
          <p:cNvSpPr txBox="1"/>
          <p:nvPr/>
        </p:nvSpPr>
        <p:spPr>
          <a:xfrm rot="18849071">
            <a:off x="8324864" y="5023112"/>
            <a:ext cx="378069" cy="305468"/>
          </a:xfrm>
          <a:prstGeom prst="rect">
            <a:avLst/>
          </a:prstGeom>
          <a:noFill/>
        </p:spPr>
        <p:txBody>
          <a:bodyPr wrap="square" rtlCol="0">
            <a:spAutoFit/>
          </a:bodyPr>
          <a:lstStyle/>
          <a:p>
            <a:r>
              <a:rPr lang="de-DE" sz="1385">
                <a:solidFill>
                  <a:schemeClr val="bg1"/>
                </a:solidFill>
              </a:rPr>
              <a:t>H</a:t>
            </a:r>
          </a:p>
        </p:txBody>
      </p:sp>
      <p:sp>
        <p:nvSpPr>
          <p:cNvPr id="20" name="Textfeld 19">
            <a:extLst>
              <a:ext uri="{FF2B5EF4-FFF2-40B4-BE49-F238E27FC236}">
                <a16:creationId xmlns:a16="http://schemas.microsoft.com/office/drawing/2014/main" id="{D23E015B-92ED-41E6-B706-3650ECBEF03E}"/>
              </a:ext>
            </a:extLst>
          </p:cNvPr>
          <p:cNvSpPr txBox="1"/>
          <p:nvPr/>
        </p:nvSpPr>
        <p:spPr>
          <a:xfrm>
            <a:off x="9069507" y="5058009"/>
            <a:ext cx="378069" cy="305468"/>
          </a:xfrm>
          <a:prstGeom prst="rect">
            <a:avLst/>
          </a:prstGeom>
          <a:noFill/>
        </p:spPr>
        <p:txBody>
          <a:bodyPr wrap="square" rtlCol="0">
            <a:spAutoFit/>
          </a:bodyPr>
          <a:lstStyle/>
          <a:p>
            <a:r>
              <a:rPr lang="de-DE" sz="1385">
                <a:solidFill>
                  <a:schemeClr val="bg1"/>
                </a:solidFill>
              </a:rPr>
              <a:t>R</a:t>
            </a:r>
          </a:p>
        </p:txBody>
      </p:sp>
      <p:sp>
        <p:nvSpPr>
          <p:cNvPr id="21" name="Textfeld 20">
            <a:extLst>
              <a:ext uri="{FF2B5EF4-FFF2-40B4-BE49-F238E27FC236}">
                <a16:creationId xmlns:a16="http://schemas.microsoft.com/office/drawing/2014/main" id="{33DB26E8-0BB7-4A0D-9642-1730916A431B}"/>
              </a:ext>
            </a:extLst>
          </p:cNvPr>
          <p:cNvSpPr txBox="1"/>
          <p:nvPr/>
        </p:nvSpPr>
        <p:spPr>
          <a:xfrm rot="2668012">
            <a:off x="9716477" y="5102047"/>
            <a:ext cx="569984" cy="305468"/>
          </a:xfrm>
          <a:prstGeom prst="rect">
            <a:avLst/>
          </a:prstGeom>
          <a:noFill/>
        </p:spPr>
        <p:txBody>
          <a:bodyPr wrap="square" rtlCol="0">
            <a:spAutoFit/>
          </a:bodyPr>
          <a:lstStyle/>
          <a:p>
            <a:r>
              <a:rPr lang="de-DE" sz="1385" err="1">
                <a:solidFill>
                  <a:schemeClr val="bg1"/>
                </a:solidFill>
              </a:rPr>
              <a:t>Gym</a:t>
            </a:r>
            <a:endParaRPr lang="de-DE" sz="1385">
              <a:solidFill>
                <a:schemeClr val="bg1"/>
              </a:solidFill>
            </a:endParaRPr>
          </a:p>
        </p:txBody>
      </p:sp>
      <p:sp>
        <p:nvSpPr>
          <p:cNvPr id="22" name="Textfeld 21">
            <a:extLst>
              <a:ext uri="{FF2B5EF4-FFF2-40B4-BE49-F238E27FC236}">
                <a16:creationId xmlns:a16="http://schemas.microsoft.com/office/drawing/2014/main" id="{B306D0F6-641B-4C9B-823E-4959908F99D3}"/>
              </a:ext>
            </a:extLst>
          </p:cNvPr>
          <p:cNvSpPr txBox="1"/>
          <p:nvPr/>
        </p:nvSpPr>
        <p:spPr>
          <a:xfrm>
            <a:off x="7409863" y="5504521"/>
            <a:ext cx="775450" cy="816762"/>
          </a:xfrm>
          <a:prstGeom prst="rect">
            <a:avLst/>
          </a:prstGeom>
          <a:solidFill>
            <a:schemeClr val="bg1"/>
          </a:solidFill>
          <a:ln w="38100">
            <a:solidFill>
              <a:srgbClr val="FF0000"/>
            </a:solidFill>
          </a:ln>
        </p:spPr>
        <p:txBody>
          <a:bodyPr wrap="square" rtlCol="0">
            <a:spAutoFit/>
          </a:bodyPr>
          <a:lstStyle/>
          <a:p>
            <a:endParaRPr lang="de-DE" sz="1569" dirty="0">
              <a:solidFill>
                <a:srgbClr val="0070C0"/>
              </a:solidFill>
            </a:endParaRPr>
          </a:p>
          <a:p>
            <a:r>
              <a:rPr lang="de-DE" sz="1569" dirty="0">
                <a:solidFill>
                  <a:srgbClr val="FF0000"/>
                </a:solidFill>
              </a:rPr>
              <a:t>Kl.1-4</a:t>
            </a:r>
          </a:p>
          <a:p>
            <a:endParaRPr lang="de-DE" sz="1569" dirty="0">
              <a:solidFill>
                <a:schemeClr val="bg1"/>
              </a:solidFill>
            </a:endParaRPr>
          </a:p>
        </p:txBody>
      </p:sp>
      <p:sp>
        <p:nvSpPr>
          <p:cNvPr id="23" name="Textfeld 22">
            <a:extLst>
              <a:ext uri="{FF2B5EF4-FFF2-40B4-BE49-F238E27FC236}">
                <a16:creationId xmlns:a16="http://schemas.microsoft.com/office/drawing/2014/main" id="{E16C4B0C-AEB7-4484-9A28-1AA4DD1C1CD4}"/>
              </a:ext>
            </a:extLst>
          </p:cNvPr>
          <p:cNvSpPr txBox="1"/>
          <p:nvPr/>
        </p:nvSpPr>
        <p:spPr>
          <a:xfrm>
            <a:off x="9466694" y="2128460"/>
            <a:ext cx="427892" cy="603883"/>
          </a:xfrm>
          <a:prstGeom prst="rect">
            <a:avLst/>
          </a:prstGeom>
          <a:noFill/>
        </p:spPr>
        <p:txBody>
          <a:bodyPr wrap="square" rtlCol="0">
            <a:spAutoFit/>
          </a:bodyPr>
          <a:lstStyle/>
          <a:p>
            <a:r>
              <a:rPr lang="de-DE" sz="1662">
                <a:solidFill>
                  <a:schemeClr val="bg1"/>
                </a:solidFill>
              </a:rPr>
              <a:t>HS</a:t>
            </a:r>
            <a:endParaRPr lang="de-DE" sz="1662"/>
          </a:p>
        </p:txBody>
      </p:sp>
      <p:sp>
        <p:nvSpPr>
          <p:cNvPr id="24" name="Textfeld 23">
            <a:extLst>
              <a:ext uri="{FF2B5EF4-FFF2-40B4-BE49-F238E27FC236}">
                <a16:creationId xmlns:a16="http://schemas.microsoft.com/office/drawing/2014/main" id="{E7A3F5E7-20AD-4570-B890-F1B9822F0BE8}"/>
              </a:ext>
            </a:extLst>
          </p:cNvPr>
          <p:cNvSpPr txBox="1"/>
          <p:nvPr/>
        </p:nvSpPr>
        <p:spPr>
          <a:xfrm>
            <a:off x="8822586" y="1488909"/>
            <a:ext cx="473190" cy="603883"/>
          </a:xfrm>
          <a:prstGeom prst="rect">
            <a:avLst/>
          </a:prstGeom>
          <a:noFill/>
        </p:spPr>
        <p:txBody>
          <a:bodyPr wrap="square" rtlCol="0">
            <a:spAutoFit/>
          </a:bodyPr>
          <a:lstStyle/>
          <a:p>
            <a:r>
              <a:rPr lang="de-DE" sz="1662" dirty="0">
                <a:solidFill>
                  <a:schemeClr val="bg1"/>
                </a:solidFill>
              </a:rPr>
              <a:t>RS</a:t>
            </a:r>
            <a:endParaRPr lang="de-DE" sz="1662" dirty="0"/>
          </a:p>
        </p:txBody>
      </p:sp>
      <p:sp>
        <p:nvSpPr>
          <p:cNvPr id="25" name="Textfeld 24">
            <a:extLst>
              <a:ext uri="{FF2B5EF4-FFF2-40B4-BE49-F238E27FC236}">
                <a16:creationId xmlns:a16="http://schemas.microsoft.com/office/drawing/2014/main" id="{5327CDC1-EB45-4BFB-A0C0-852B4EA73CD7}"/>
              </a:ext>
            </a:extLst>
          </p:cNvPr>
          <p:cNvSpPr txBox="1"/>
          <p:nvPr/>
        </p:nvSpPr>
        <p:spPr>
          <a:xfrm>
            <a:off x="8288113" y="1617882"/>
            <a:ext cx="604081" cy="603883"/>
          </a:xfrm>
          <a:prstGeom prst="rect">
            <a:avLst/>
          </a:prstGeom>
          <a:noFill/>
        </p:spPr>
        <p:txBody>
          <a:bodyPr wrap="square" rtlCol="0">
            <a:spAutoFit/>
          </a:bodyPr>
          <a:lstStyle/>
          <a:p>
            <a:r>
              <a:rPr lang="de-DE" sz="1662">
                <a:solidFill>
                  <a:schemeClr val="bg1"/>
                </a:solidFill>
              </a:rPr>
              <a:t>ÜG</a:t>
            </a:r>
          </a:p>
          <a:p>
            <a:endParaRPr lang="de-DE" sz="1662"/>
          </a:p>
        </p:txBody>
      </p:sp>
      <p:sp>
        <p:nvSpPr>
          <p:cNvPr id="26" name="Textfeld 25">
            <a:extLst>
              <a:ext uri="{FF2B5EF4-FFF2-40B4-BE49-F238E27FC236}">
                <a16:creationId xmlns:a16="http://schemas.microsoft.com/office/drawing/2014/main" id="{5BF0B801-F783-4FAB-8273-1075056DD661}"/>
              </a:ext>
            </a:extLst>
          </p:cNvPr>
          <p:cNvSpPr txBox="1"/>
          <p:nvPr/>
        </p:nvSpPr>
        <p:spPr>
          <a:xfrm>
            <a:off x="7382785" y="1630125"/>
            <a:ext cx="834584" cy="603883"/>
          </a:xfrm>
          <a:prstGeom prst="rect">
            <a:avLst/>
          </a:prstGeom>
          <a:noFill/>
        </p:spPr>
        <p:txBody>
          <a:bodyPr wrap="square" rtlCol="0">
            <a:spAutoFit/>
          </a:bodyPr>
          <a:lstStyle/>
          <a:p>
            <a:r>
              <a:rPr lang="de-DE" sz="1662" dirty="0">
                <a:solidFill>
                  <a:srgbClr val="0070C0"/>
                </a:solidFill>
              </a:rPr>
              <a:t>Kl. 10</a:t>
            </a:r>
          </a:p>
          <a:p>
            <a:endParaRPr lang="de-DE" sz="1662" dirty="0"/>
          </a:p>
        </p:txBody>
      </p:sp>
      <p:sp>
        <p:nvSpPr>
          <p:cNvPr id="27" name="Textfeld 26">
            <a:extLst>
              <a:ext uri="{FF2B5EF4-FFF2-40B4-BE49-F238E27FC236}">
                <a16:creationId xmlns:a16="http://schemas.microsoft.com/office/drawing/2014/main" id="{3C643721-0261-4F15-A8F2-BD4300D28F86}"/>
              </a:ext>
            </a:extLst>
          </p:cNvPr>
          <p:cNvSpPr txBox="1"/>
          <p:nvPr/>
        </p:nvSpPr>
        <p:spPr>
          <a:xfrm>
            <a:off x="7415383" y="3921791"/>
            <a:ext cx="961984" cy="603883"/>
          </a:xfrm>
          <a:prstGeom prst="rect">
            <a:avLst/>
          </a:prstGeom>
          <a:noFill/>
        </p:spPr>
        <p:txBody>
          <a:bodyPr wrap="square" rtlCol="0">
            <a:spAutoFit/>
          </a:bodyPr>
          <a:lstStyle/>
          <a:p>
            <a:r>
              <a:rPr lang="de-DE" sz="1662">
                <a:solidFill>
                  <a:srgbClr val="0070C0"/>
                </a:solidFill>
              </a:rPr>
              <a:t>Kl.   6</a:t>
            </a:r>
          </a:p>
          <a:p>
            <a:endParaRPr lang="de-DE" sz="1662"/>
          </a:p>
        </p:txBody>
      </p:sp>
      <p:sp>
        <p:nvSpPr>
          <p:cNvPr id="28" name="Textfeld 27">
            <a:extLst>
              <a:ext uri="{FF2B5EF4-FFF2-40B4-BE49-F238E27FC236}">
                <a16:creationId xmlns:a16="http://schemas.microsoft.com/office/drawing/2014/main" id="{04D9070A-42A5-4D7B-B601-338ECCF965E9}"/>
              </a:ext>
            </a:extLst>
          </p:cNvPr>
          <p:cNvSpPr txBox="1"/>
          <p:nvPr/>
        </p:nvSpPr>
        <p:spPr>
          <a:xfrm>
            <a:off x="7409863" y="3290730"/>
            <a:ext cx="961984" cy="603883"/>
          </a:xfrm>
          <a:prstGeom prst="rect">
            <a:avLst/>
          </a:prstGeom>
          <a:noFill/>
        </p:spPr>
        <p:txBody>
          <a:bodyPr wrap="square" rtlCol="0">
            <a:spAutoFit/>
          </a:bodyPr>
          <a:lstStyle/>
          <a:p>
            <a:r>
              <a:rPr lang="de-DE" sz="1662" dirty="0">
                <a:solidFill>
                  <a:srgbClr val="0070C0"/>
                </a:solidFill>
              </a:rPr>
              <a:t>Kl.   7</a:t>
            </a:r>
          </a:p>
          <a:p>
            <a:endParaRPr lang="de-DE" sz="1662" dirty="0"/>
          </a:p>
        </p:txBody>
      </p:sp>
      <p:sp>
        <p:nvSpPr>
          <p:cNvPr id="29" name="Textfeld 28">
            <a:extLst>
              <a:ext uri="{FF2B5EF4-FFF2-40B4-BE49-F238E27FC236}">
                <a16:creationId xmlns:a16="http://schemas.microsoft.com/office/drawing/2014/main" id="{5D9F0B75-60D9-4F5D-BA38-D539E1E7412F}"/>
              </a:ext>
            </a:extLst>
          </p:cNvPr>
          <p:cNvSpPr txBox="1"/>
          <p:nvPr/>
        </p:nvSpPr>
        <p:spPr>
          <a:xfrm>
            <a:off x="7398893" y="2742692"/>
            <a:ext cx="1088842" cy="603883"/>
          </a:xfrm>
          <a:prstGeom prst="rect">
            <a:avLst/>
          </a:prstGeom>
          <a:noFill/>
        </p:spPr>
        <p:txBody>
          <a:bodyPr wrap="square" rtlCol="0">
            <a:spAutoFit/>
          </a:bodyPr>
          <a:lstStyle/>
          <a:p>
            <a:r>
              <a:rPr lang="de-DE" sz="1662" dirty="0">
                <a:solidFill>
                  <a:srgbClr val="0070C0"/>
                </a:solidFill>
              </a:rPr>
              <a:t>Kl.   8</a:t>
            </a:r>
          </a:p>
          <a:p>
            <a:endParaRPr lang="de-DE" sz="1662" dirty="0"/>
          </a:p>
        </p:txBody>
      </p:sp>
      <p:sp>
        <p:nvSpPr>
          <p:cNvPr id="30" name="Textfeld 29">
            <a:extLst>
              <a:ext uri="{FF2B5EF4-FFF2-40B4-BE49-F238E27FC236}">
                <a16:creationId xmlns:a16="http://schemas.microsoft.com/office/drawing/2014/main" id="{FB79C189-4F0A-469C-AEC1-849523F501A4}"/>
              </a:ext>
            </a:extLst>
          </p:cNvPr>
          <p:cNvSpPr txBox="1"/>
          <p:nvPr/>
        </p:nvSpPr>
        <p:spPr>
          <a:xfrm>
            <a:off x="7382785" y="2170966"/>
            <a:ext cx="1106263" cy="603883"/>
          </a:xfrm>
          <a:prstGeom prst="rect">
            <a:avLst/>
          </a:prstGeom>
          <a:noFill/>
        </p:spPr>
        <p:txBody>
          <a:bodyPr wrap="square" rtlCol="0">
            <a:spAutoFit/>
          </a:bodyPr>
          <a:lstStyle/>
          <a:p>
            <a:r>
              <a:rPr lang="de-DE" sz="1662" dirty="0">
                <a:solidFill>
                  <a:srgbClr val="0070C0"/>
                </a:solidFill>
              </a:rPr>
              <a:t>Kl.   9</a:t>
            </a:r>
          </a:p>
          <a:p>
            <a:endParaRPr lang="de-DE" sz="1662" dirty="0"/>
          </a:p>
        </p:txBody>
      </p:sp>
      <p:sp>
        <p:nvSpPr>
          <p:cNvPr id="31" name="Textfeld 30">
            <a:extLst>
              <a:ext uri="{FF2B5EF4-FFF2-40B4-BE49-F238E27FC236}">
                <a16:creationId xmlns:a16="http://schemas.microsoft.com/office/drawing/2014/main" id="{CF05050B-70A3-4BAD-8454-385DCFDD41C6}"/>
              </a:ext>
            </a:extLst>
          </p:cNvPr>
          <p:cNvSpPr txBox="1"/>
          <p:nvPr/>
        </p:nvSpPr>
        <p:spPr>
          <a:xfrm>
            <a:off x="7415383" y="4447098"/>
            <a:ext cx="834584" cy="603883"/>
          </a:xfrm>
          <a:prstGeom prst="rect">
            <a:avLst/>
          </a:prstGeom>
          <a:noFill/>
        </p:spPr>
        <p:txBody>
          <a:bodyPr wrap="square" rtlCol="0">
            <a:spAutoFit/>
          </a:bodyPr>
          <a:lstStyle/>
          <a:p>
            <a:r>
              <a:rPr lang="de-DE" sz="1662" dirty="0">
                <a:solidFill>
                  <a:srgbClr val="0070C0"/>
                </a:solidFill>
              </a:rPr>
              <a:t>Kl.   5</a:t>
            </a:r>
          </a:p>
          <a:p>
            <a:endParaRPr lang="de-DE" sz="1662" dirty="0"/>
          </a:p>
        </p:txBody>
      </p:sp>
      <p:sp>
        <p:nvSpPr>
          <p:cNvPr id="32" name="Pfeil: nach rechts 31">
            <a:extLst>
              <a:ext uri="{FF2B5EF4-FFF2-40B4-BE49-F238E27FC236}">
                <a16:creationId xmlns:a16="http://schemas.microsoft.com/office/drawing/2014/main" id="{E7E48AA9-6BE0-4C96-88FB-4EE6BA55685F}"/>
              </a:ext>
            </a:extLst>
          </p:cNvPr>
          <p:cNvSpPr/>
          <p:nvPr/>
        </p:nvSpPr>
        <p:spPr>
          <a:xfrm rot="16200000">
            <a:off x="8679497" y="3141828"/>
            <a:ext cx="3409218" cy="235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3" name="Rechteck 32">
            <a:extLst>
              <a:ext uri="{FF2B5EF4-FFF2-40B4-BE49-F238E27FC236}">
                <a16:creationId xmlns:a16="http://schemas.microsoft.com/office/drawing/2014/main" id="{30EBA26B-888D-4951-8901-975F7DD95294}"/>
              </a:ext>
            </a:extLst>
          </p:cNvPr>
          <p:cNvSpPr/>
          <p:nvPr/>
        </p:nvSpPr>
        <p:spPr>
          <a:xfrm>
            <a:off x="2467754" y="1608350"/>
            <a:ext cx="1022065" cy="37218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4" name="Rechteck 33">
            <a:extLst>
              <a:ext uri="{FF2B5EF4-FFF2-40B4-BE49-F238E27FC236}">
                <a16:creationId xmlns:a16="http://schemas.microsoft.com/office/drawing/2014/main" id="{5EDF804F-4957-48C1-9E78-FD2464BB7088}"/>
              </a:ext>
            </a:extLst>
          </p:cNvPr>
          <p:cNvSpPr/>
          <p:nvPr/>
        </p:nvSpPr>
        <p:spPr>
          <a:xfrm>
            <a:off x="2479162" y="2059995"/>
            <a:ext cx="1547554" cy="37040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5" name="Rechteck 34">
            <a:extLst>
              <a:ext uri="{FF2B5EF4-FFF2-40B4-BE49-F238E27FC236}">
                <a16:creationId xmlns:a16="http://schemas.microsoft.com/office/drawing/2014/main" id="{F0E02543-42FE-40DD-9D4E-63CE08BE8316}"/>
              </a:ext>
            </a:extLst>
          </p:cNvPr>
          <p:cNvSpPr/>
          <p:nvPr/>
        </p:nvSpPr>
        <p:spPr>
          <a:xfrm>
            <a:off x="2481054" y="2515547"/>
            <a:ext cx="3441573" cy="372185"/>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Tree>
    <p:extLst>
      <p:ext uri="{BB962C8B-B14F-4D97-AF65-F5344CB8AC3E}">
        <p14:creationId xmlns:p14="http://schemas.microsoft.com/office/powerpoint/2010/main" val="38960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2000"/>
                            </p:stCondLst>
                            <p:childTnLst>
                              <p:par>
                                <p:cTn id="35" presetID="10" presetClass="entr" presetSubtype="0" fill="hold" grpId="0" nodeType="after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4000"/>
                            </p:stCondLst>
                            <p:childTnLst>
                              <p:par>
                                <p:cTn id="45" presetID="10" presetClass="entr" presetSubtype="0" fill="hold" grpId="0" nodeType="afterEffect">
                                  <p:stCondLst>
                                    <p:cond delay="1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
                                            <p:txEl>
                                              <p:pRg st="22" end="22"/>
                                            </p:txEl>
                                          </p:spTgt>
                                        </p:tgtEl>
                                        <p:attrNameLst>
                                          <p:attrName>style.visibility</p:attrName>
                                        </p:attrNameLst>
                                      </p:cBhvr>
                                      <p:to>
                                        <p:strVal val="visible"/>
                                      </p:to>
                                    </p:set>
                                    <p:animEffect transition="in" filter="fade">
                                      <p:cBhvr>
                                        <p:cTn id="98" dur="500"/>
                                        <p:tgtEl>
                                          <p:spTgt spid="5">
                                            <p:txEl>
                                              <p:pRg st="22" end="2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
                                            <p:txEl>
                                              <p:pRg st="23" end="23"/>
                                            </p:txEl>
                                          </p:spTgt>
                                        </p:tgtEl>
                                        <p:attrNameLst>
                                          <p:attrName>style.visibility</p:attrName>
                                        </p:attrNameLst>
                                      </p:cBhvr>
                                      <p:to>
                                        <p:strVal val="visible"/>
                                      </p:to>
                                    </p:set>
                                    <p:animEffect transition="in" filter="fade">
                                      <p:cBhvr>
                                        <p:cTn id="103" dur="500"/>
                                        <p:tgtEl>
                                          <p:spTgt spid="5">
                                            <p:txEl>
                                              <p:pRg st="23" end="2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
                                            <p:txEl>
                                              <p:pRg st="24" end="24"/>
                                            </p:txEl>
                                          </p:spTgt>
                                        </p:tgtEl>
                                        <p:attrNameLst>
                                          <p:attrName>style.visibility</p:attrName>
                                        </p:attrNameLst>
                                      </p:cBhvr>
                                      <p:to>
                                        <p:strVal val="visible"/>
                                      </p:to>
                                    </p:set>
                                    <p:animEffect transition="in" filter="fade">
                                      <p:cBhvr>
                                        <p:cTn id="108" dur="500"/>
                                        <p:tgtEl>
                                          <p:spTgt spid="5">
                                            <p:txEl>
                                              <p:pRg st="24" end="24"/>
                                            </p:txEl>
                                          </p:spTgt>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
                                            <p:txEl>
                                              <p:pRg st="25" end="25"/>
                                            </p:txEl>
                                          </p:spTgt>
                                        </p:tgtEl>
                                        <p:attrNameLst>
                                          <p:attrName>style.visibility</p:attrName>
                                        </p:attrNameLst>
                                      </p:cBhvr>
                                      <p:to>
                                        <p:strVal val="visible"/>
                                      </p:to>
                                    </p:set>
                                    <p:animEffect transition="in" filter="fade">
                                      <p:cBhvr>
                                        <p:cTn id="117" dur="500"/>
                                        <p:tgtEl>
                                          <p:spTgt spid="5">
                                            <p:txEl>
                                              <p:pRg st="25" end="25"/>
                                            </p:txEl>
                                          </p:spTgt>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1000"/>
                                        <p:tgtEl>
                                          <p:spTgt spid="23"/>
                                        </p:tgtEl>
                                      </p:cBhvr>
                                    </p:animEffect>
                                  </p:childTnLst>
                                </p:cTn>
                              </p:par>
                            </p:childTnLst>
                          </p:cTn>
                        </p:par>
                        <p:par>
                          <p:cTn id="122" fill="hold">
                            <p:stCondLst>
                              <p:cond delay="1500"/>
                            </p:stCondLst>
                            <p:childTnLst>
                              <p:par>
                                <p:cTn id="123" presetID="10" presetClass="entr" presetSubtype="0" fill="hold" grpId="0" nodeType="after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1000"/>
                                        <p:tgtEl>
                                          <p:spTgt spid="24"/>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5">
                                            <p:txEl>
                                              <p:pRg st="26" end="26"/>
                                            </p:txEl>
                                          </p:spTgt>
                                        </p:tgtEl>
                                        <p:attrNameLst>
                                          <p:attrName>style.visibility</p:attrName>
                                        </p:attrNameLst>
                                      </p:cBhvr>
                                      <p:to>
                                        <p:strVal val="visible"/>
                                      </p:to>
                                    </p:set>
                                    <p:animEffect transition="in" filter="fade">
                                      <p:cBhvr>
                                        <p:cTn id="134" dur="500"/>
                                        <p:tgtEl>
                                          <p:spTgt spid="5">
                                            <p:txEl>
                                              <p:pRg st="26" end="26"/>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
                                            <p:txEl>
                                              <p:pRg st="27" end="27"/>
                                            </p:txEl>
                                          </p:spTgt>
                                        </p:tgtEl>
                                        <p:attrNameLst>
                                          <p:attrName>style.visibility</p:attrName>
                                        </p:attrNameLst>
                                      </p:cBhvr>
                                      <p:to>
                                        <p:strVal val="visible"/>
                                      </p:to>
                                    </p:set>
                                    <p:animEffect transition="in" filter="fade">
                                      <p:cBhvr>
                                        <p:cTn id="139" dur="500"/>
                                        <p:tgtEl>
                                          <p:spTgt spid="5">
                                            <p:txEl>
                                              <p:pRg st="27" end="27"/>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5">
                                            <p:txEl>
                                              <p:pRg st="28" end="28"/>
                                            </p:txEl>
                                          </p:spTgt>
                                        </p:tgtEl>
                                        <p:attrNameLst>
                                          <p:attrName>style.visibility</p:attrName>
                                        </p:attrNameLst>
                                      </p:cBhvr>
                                      <p:to>
                                        <p:strVal val="visible"/>
                                      </p:to>
                                    </p:set>
                                    <p:animEffect transition="in" filter="fade">
                                      <p:cBhvr>
                                        <p:cTn id="144" dur="500"/>
                                        <p:tgtEl>
                                          <p:spTgt spid="5">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5" grpId="0" animBg="1"/>
      <p:bldP spid="16" grpId="0" animBg="1"/>
      <p:bldP spid="17" grpId="0" animBg="1"/>
      <p:bldP spid="18" grpId="0" animBg="1"/>
      <p:bldP spid="19" grpId="0"/>
      <p:bldP spid="20" grpId="0"/>
      <p:bldP spid="21" grpId="0"/>
      <p:bldP spid="22" grpId="0" animBg="1"/>
      <p:bldP spid="23" grpId="0"/>
      <p:bldP spid="24" grpId="0"/>
      <p:bldP spid="25" grpId="0"/>
      <p:bldP spid="26" grpId="0"/>
      <p:bldP spid="27" grpId="0"/>
      <p:bldP spid="28" grpId="0"/>
      <p:bldP spid="29" grpId="0"/>
      <p:bldP spid="30" grpId="0"/>
      <p:bldP spid="31" grpId="0"/>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2057400" y="1773239"/>
            <a:ext cx="7772400" cy="4321175"/>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Sie entscheiden als Eltern am Ende der Grundschulzeit (im 2. Halbjahr der Jahrgangsstufe 4) darüber, welchen Bildungsgang der weiterführenden Schule Sie für Ihr Kind wählen.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Sie können darüber hinaus auch Wahlwünsche für Schulformen und auch für bestimmte Schulen angeben.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Ein gesetzlicher Anspruch kann aber nur für den gewünschten Bildungsgang garantiert werden.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Es wird zwar versucht, so viele Wahlwünsche wie möglich auch für die Schulformen und die konkret gewünschte Schule zu erfüllen, dies kann allerdings nicht in allen Fällen gelingen.</a:t>
            </a:r>
          </a:p>
          <a:p>
            <a:pPr marL="285750" indent="-285750" eaLnBrk="1" hangingPunct="1">
              <a:spcAft>
                <a:spcPts val="1000"/>
              </a:spcAft>
              <a:buFontTx/>
              <a:buChar char="•"/>
              <a:defRPr/>
            </a:pPr>
            <a:endParaRPr lang="de-DE" altLang="de-DE" sz="2000" dirty="0">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a:p>
            <a:pPr marL="0" indent="0" eaLnBrk="1" hangingPunct="1">
              <a:spcAft>
                <a:spcPts val="1000"/>
              </a:spcAft>
              <a:defRPr/>
            </a:pPr>
            <a:endParaRPr lang="de-DE" altLang="de-DE" dirty="0">
              <a:cs typeface="Arial" charset="0"/>
            </a:endParaRPr>
          </a:p>
          <a:p>
            <a:pPr marL="285750" indent="-285750" eaLnBrk="1" hangingPunct="1">
              <a:spcAft>
                <a:spcPts val="1000"/>
              </a:spcAft>
              <a:buFontTx/>
              <a:buChar char="•"/>
              <a:defRPr/>
            </a:pPr>
            <a:endParaRPr lang="de-DE" altLang="de-DE" sz="2000" dirty="0">
              <a:cs typeface="Arial" charset="0"/>
            </a:endParaRPr>
          </a:p>
          <a:p>
            <a:pPr marL="285750" indent="-285750" eaLnBrk="1" hangingPunct="1">
              <a:spcAft>
                <a:spcPts val="1000"/>
              </a:spcAft>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7172" name="Rectangle 2"/>
          <p:cNvSpPr txBox="1">
            <a:spLocks noChangeArrowheads="1"/>
          </p:cNvSpPr>
          <p:nvPr/>
        </p:nvSpPr>
        <p:spPr bwMode="auto">
          <a:xfrm>
            <a:off x="2057400" y="838201"/>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fontAlgn="base" hangingPunct="1">
              <a:lnSpc>
                <a:spcPct val="100000"/>
              </a:lnSpc>
              <a:spcBef>
                <a:spcPct val="0"/>
              </a:spcBef>
              <a:spcAft>
                <a:spcPct val="0"/>
              </a:spcAft>
              <a:defRPr/>
            </a:pPr>
            <a:r>
              <a:rPr lang="de-DE" altLang="de-DE" sz="2400" b="1" dirty="0">
                <a:solidFill>
                  <a:srgbClr val="2D2DB9">
                    <a:lumMod val="75000"/>
                  </a:srgbClr>
                </a:solidFill>
                <a:ea typeface="MS PGothic" pitchFamily="34" charset="-128"/>
                <a:cs typeface="Arial" charset="0"/>
              </a:rPr>
              <a:t>Die Entscheidung für einen Bildungsgang der weiterführenden Schulen</a:t>
            </a:r>
          </a:p>
        </p:txBody>
      </p:sp>
      <p:sp>
        <p:nvSpPr>
          <p:cNvPr id="11"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3073996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200842" y="1060392"/>
            <a:ext cx="5396684" cy="6658105"/>
          </a:xfrm>
          <a:prstGeom prst="rect">
            <a:avLst/>
          </a:prstGeom>
          <a:noFill/>
        </p:spPr>
        <p:txBody>
          <a:bodyPr wrap="square">
            <a:spAutoFit/>
          </a:bodyPr>
          <a:lstStyle/>
          <a:p>
            <a:pPr lvl="1">
              <a:defRPr/>
            </a:pPr>
            <a:endParaRPr lang="de-DE" sz="1477" dirty="0"/>
          </a:p>
          <a:p>
            <a:pPr marL="331185" lvl="1" indent="-331185">
              <a:spcAft>
                <a:spcPts val="554"/>
              </a:spcAft>
              <a:buFont typeface="Arial" panose="020B0604020202020204" pitchFamily="34" charset="0"/>
              <a:buChar char="•"/>
              <a:defRPr/>
            </a:pPr>
            <a:r>
              <a:rPr lang="de-DE" sz="2031" dirty="0">
                <a:cs typeface="Arial" panose="020B0604020202020204" pitchFamily="34" charset="0"/>
              </a:rPr>
              <a:t>Binnendifferenzierung im Kurssystem </a:t>
            </a:r>
          </a:p>
          <a:p>
            <a:pPr marL="597892" lvl="1" indent="-263776">
              <a:spcAft>
                <a:spcPts val="554"/>
              </a:spcAft>
              <a:buFontTx/>
              <a:buChar char="-"/>
              <a:defRPr/>
            </a:pPr>
            <a:r>
              <a:rPr lang="de-DE" sz="2031" dirty="0">
                <a:cs typeface="Arial" panose="020B0604020202020204" pitchFamily="34" charset="0"/>
              </a:rPr>
              <a:t>ab </a:t>
            </a:r>
            <a:r>
              <a:rPr lang="de-DE" sz="2031" b="1" u="sng" dirty="0">
                <a:solidFill>
                  <a:srgbClr val="FF0000"/>
                </a:solidFill>
                <a:cs typeface="Arial" panose="020B0604020202020204" pitchFamily="34" charset="0"/>
              </a:rPr>
              <a:t>Kl. 7 (Mathematik, Englisch) </a:t>
            </a:r>
            <a:endParaRPr lang="de-DE" sz="2031" dirty="0">
              <a:cs typeface="Arial" panose="020B0604020202020204" pitchFamily="34" charset="0"/>
            </a:endParaRPr>
          </a:p>
          <a:p>
            <a:pPr marL="597892" lvl="1" indent="-263776">
              <a:spcAft>
                <a:spcPts val="554"/>
              </a:spcAft>
              <a:buFontTx/>
              <a:buChar char="-"/>
              <a:defRPr/>
            </a:pPr>
            <a:r>
              <a:rPr lang="de-DE" sz="2031" dirty="0">
                <a:cs typeface="Arial" panose="020B0604020202020204" pitchFamily="34" charset="0"/>
              </a:rPr>
              <a:t>ab </a:t>
            </a:r>
            <a:r>
              <a:rPr lang="de-DE" sz="2031" b="1" u="sng" dirty="0">
                <a:solidFill>
                  <a:srgbClr val="92D050"/>
                </a:solidFill>
                <a:cs typeface="Arial" panose="020B0604020202020204" pitchFamily="34" charset="0"/>
              </a:rPr>
              <a:t>Kl. 8 (Deutsch)</a:t>
            </a:r>
            <a:endParaRPr lang="de-DE" sz="2031" dirty="0">
              <a:cs typeface="Arial" panose="020B0604020202020204" pitchFamily="34" charset="0"/>
            </a:endParaRPr>
          </a:p>
          <a:p>
            <a:pPr marL="581773" lvl="1" indent="-247657">
              <a:spcAft>
                <a:spcPts val="1108"/>
              </a:spcAft>
              <a:defRPr/>
            </a:pPr>
            <a:r>
              <a:rPr lang="de-DE" sz="2031" dirty="0">
                <a:cs typeface="Arial" panose="020B0604020202020204" pitchFamily="34" charset="0"/>
              </a:rPr>
              <a:t>-	ab </a:t>
            </a:r>
            <a:r>
              <a:rPr lang="de-DE" sz="2031" b="1" u="sng" dirty="0">
                <a:solidFill>
                  <a:srgbClr val="FFC000"/>
                </a:solidFill>
                <a:cs typeface="Arial" panose="020B0604020202020204" pitchFamily="34" charset="0"/>
              </a:rPr>
              <a:t>Kl. 9 (</a:t>
            </a:r>
            <a:r>
              <a:rPr lang="de-DE" sz="2031" b="1" u="sng" dirty="0" err="1">
                <a:solidFill>
                  <a:srgbClr val="FFC000"/>
                </a:solidFill>
                <a:cs typeface="Arial" panose="020B0604020202020204" pitchFamily="34" charset="0"/>
              </a:rPr>
              <a:t>NaWi</a:t>
            </a:r>
            <a:r>
              <a:rPr lang="de-DE" sz="2215" b="1" u="sng" dirty="0">
                <a:solidFill>
                  <a:srgbClr val="FFC000"/>
                </a:solidFill>
                <a:cs typeface="Arial" panose="020B0604020202020204" pitchFamily="34" charset="0"/>
              </a:rPr>
              <a:t>)</a:t>
            </a: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r>
              <a:rPr lang="de-DE" sz="2031" dirty="0">
                <a:cs typeface="Arial" panose="020B0604020202020204" pitchFamily="34" charset="0"/>
              </a:rPr>
              <a:t>hoher Anteil an Differenzierung </a:t>
            </a:r>
            <a:br>
              <a:rPr lang="de-DE" sz="2031" dirty="0">
                <a:cs typeface="Arial" panose="020B0604020202020204" pitchFamily="34" charset="0"/>
              </a:rPr>
            </a:br>
            <a:r>
              <a:rPr lang="de-DE" sz="2031" dirty="0">
                <a:cs typeface="Arial" panose="020B0604020202020204" pitchFamily="34" charset="0"/>
              </a:rPr>
              <a:t>(häufige Doppelbesetzung)</a:t>
            </a: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endParaRPr lang="de-DE" sz="1477" dirty="0">
              <a:cs typeface="Arial" panose="020B0604020202020204" pitchFamily="34" charset="0"/>
            </a:endParaRPr>
          </a:p>
          <a:p>
            <a:pPr marL="316531" indent="-316531">
              <a:buFont typeface="Arial" panose="020B0604020202020204" pitchFamily="34" charset="0"/>
              <a:buChar char="•"/>
              <a:tabLst>
                <a:tab pos="832359" algn="l"/>
              </a:tabLst>
              <a:defRPr/>
            </a:pPr>
            <a:r>
              <a:rPr lang="de-DE" sz="2031" dirty="0">
                <a:cs typeface="Arial" panose="020B0604020202020204" pitchFamily="34" charset="0"/>
              </a:rPr>
              <a:t>zusätzliche Differenzierungs-/Gruppenräume</a:t>
            </a:r>
          </a:p>
          <a:p>
            <a:pPr marL="745900" lvl="1" indent="-331185">
              <a:buFontTx/>
              <a:buChar char="-"/>
              <a:defRPr/>
            </a:pPr>
            <a:endParaRPr lang="de-DE" sz="1477" dirty="0">
              <a:cs typeface="Arial" panose="020B0604020202020204" pitchFamily="34" charset="0"/>
            </a:endParaRPr>
          </a:p>
          <a:p>
            <a:pPr lvl="1">
              <a:defRPr/>
            </a:pPr>
            <a:endParaRPr lang="de-DE" sz="1477" dirty="0">
              <a:cs typeface="Arial" panose="020B0604020202020204" pitchFamily="34" charset="0"/>
            </a:endParaRPr>
          </a:p>
          <a:p>
            <a:pPr marL="738572" lvl="1" indent="-316531">
              <a:buFontTx/>
              <a:buChar char="-"/>
              <a:defRPr/>
            </a:pPr>
            <a:endParaRPr lang="de-DE" sz="1477" dirty="0">
              <a:cs typeface="Arial" panose="020B0604020202020204" pitchFamily="34" charset="0"/>
            </a:endParaRPr>
          </a:p>
          <a:p>
            <a:pPr>
              <a:defRPr/>
            </a:pPr>
            <a:endParaRPr lang="de-DE" sz="1662" dirty="0">
              <a:cs typeface="Arial" panose="020B0604020202020204" pitchFamily="34" charset="0"/>
            </a:endParaRPr>
          </a:p>
        </p:txBody>
      </p:sp>
      <p:sp>
        <p:nvSpPr>
          <p:cNvPr id="10" name="Textfeld 9">
            <a:extLst>
              <a:ext uri="{FF2B5EF4-FFF2-40B4-BE49-F238E27FC236}">
                <a16:creationId xmlns:a16="http://schemas.microsoft.com/office/drawing/2014/main" id="{6426EDF1-192E-4993-8B71-A14B01F47A90}"/>
              </a:ext>
            </a:extLst>
          </p:cNvPr>
          <p:cNvSpPr txBox="1"/>
          <p:nvPr/>
        </p:nvSpPr>
        <p:spPr>
          <a:xfrm>
            <a:off x="7253548" y="1370900"/>
            <a:ext cx="846082" cy="3417410"/>
          </a:xfrm>
          <a:prstGeom prst="rect">
            <a:avLst/>
          </a:prstGeom>
          <a:noFill/>
          <a:ln w="38100">
            <a:solidFill>
              <a:srgbClr val="0070C0"/>
            </a:solidFill>
          </a:ln>
        </p:spPr>
        <p:txBody>
          <a:bodyPr wrap="square" rtlCol="0">
            <a:spAutoFit/>
          </a:bodyPr>
          <a:lstStyle/>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p:txBody>
      </p:sp>
      <p:sp>
        <p:nvSpPr>
          <p:cNvPr id="11" name="Textfeld 10">
            <a:extLst>
              <a:ext uri="{FF2B5EF4-FFF2-40B4-BE49-F238E27FC236}">
                <a16:creationId xmlns:a16="http://schemas.microsoft.com/office/drawing/2014/main" id="{B1EA92F2-EF86-4F09-9012-527501522DF3}"/>
              </a:ext>
            </a:extLst>
          </p:cNvPr>
          <p:cNvSpPr txBox="1"/>
          <p:nvPr/>
        </p:nvSpPr>
        <p:spPr>
          <a:xfrm>
            <a:off x="8182942" y="1370900"/>
            <a:ext cx="965619" cy="3417410"/>
          </a:xfrm>
          <a:prstGeom prst="rect">
            <a:avLst/>
          </a:prstGeom>
          <a:solidFill>
            <a:srgbClr val="0070C0"/>
          </a:solidFill>
          <a:ln w="38100">
            <a:solidFill>
              <a:srgbClr val="0070C0"/>
            </a:solidFill>
          </a:ln>
        </p:spPr>
        <p:txBody>
          <a:bodyPr wrap="square" rtlCol="0">
            <a:spAutoFit/>
          </a:bodyPr>
          <a:lstStyle/>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r>
              <a:rPr lang="de-DE" sz="1662" err="1">
                <a:solidFill>
                  <a:srgbClr val="0070C0"/>
                </a:solidFill>
              </a:rPr>
              <a:t>Kla</a:t>
            </a:r>
            <a:endParaRPr lang="de-DE" sz="1662">
              <a:solidFill>
                <a:srgbClr val="0070C0"/>
              </a:solidFill>
            </a:endParaRPr>
          </a:p>
          <a:p>
            <a:r>
              <a:rPr lang="de-DE" sz="1662" err="1">
                <a:solidFill>
                  <a:srgbClr val="0070C0"/>
                </a:solidFill>
              </a:rPr>
              <a:t>sse</a:t>
            </a:r>
            <a:r>
              <a:rPr lang="de-DE" sz="1662">
                <a:solidFill>
                  <a:srgbClr val="0070C0"/>
                </a:solidFill>
              </a:rPr>
              <a:t>   5</a:t>
            </a:r>
          </a:p>
        </p:txBody>
      </p:sp>
      <p:sp>
        <p:nvSpPr>
          <p:cNvPr id="12" name="Textfeld 11">
            <a:extLst>
              <a:ext uri="{FF2B5EF4-FFF2-40B4-BE49-F238E27FC236}">
                <a16:creationId xmlns:a16="http://schemas.microsoft.com/office/drawing/2014/main" id="{E3220BD2-5D16-4B54-B6F0-A7DD12E78EB2}"/>
              </a:ext>
            </a:extLst>
          </p:cNvPr>
          <p:cNvSpPr txBox="1"/>
          <p:nvPr/>
        </p:nvSpPr>
        <p:spPr>
          <a:xfrm>
            <a:off x="9148560" y="1872115"/>
            <a:ext cx="965619" cy="3161635"/>
          </a:xfrm>
          <a:prstGeom prst="rect">
            <a:avLst/>
          </a:prstGeom>
          <a:solidFill>
            <a:srgbClr val="0070C0"/>
          </a:solidFill>
          <a:ln w="38100">
            <a:solidFill>
              <a:srgbClr val="0070C0"/>
            </a:solidFill>
          </a:ln>
        </p:spPr>
        <p:txBody>
          <a:bodyPr wrap="square" rtlCol="0">
            <a:spAutoFit/>
          </a:bodyPr>
          <a:lstStyle/>
          <a:p>
            <a:r>
              <a:rPr lang="de-DE" sz="1662">
                <a:solidFill>
                  <a:schemeClr val="bg1"/>
                </a:solidFill>
              </a:rPr>
              <a:t>      </a:t>
            </a: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r>
              <a:rPr lang="de-DE" sz="1662">
                <a:solidFill>
                  <a:srgbClr val="0070C0"/>
                </a:solidFill>
              </a:rPr>
              <a:t>Klasse   5</a:t>
            </a:r>
          </a:p>
        </p:txBody>
      </p:sp>
      <p:sp>
        <p:nvSpPr>
          <p:cNvPr id="13" name="Textfeld 12">
            <a:extLst>
              <a:ext uri="{FF2B5EF4-FFF2-40B4-BE49-F238E27FC236}">
                <a16:creationId xmlns:a16="http://schemas.microsoft.com/office/drawing/2014/main" id="{0375F4C5-11FF-4D49-95F6-FE66B19BDC72}"/>
              </a:ext>
            </a:extLst>
          </p:cNvPr>
          <p:cNvSpPr txBox="1"/>
          <p:nvPr/>
        </p:nvSpPr>
        <p:spPr>
          <a:xfrm>
            <a:off x="8345938" y="2705865"/>
            <a:ext cx="1639765" cy="1086772"/>
          </a:xfrm>
          <a:prstGeom prst="rect">
            <a:avLst/>
          </a:prstGeom>
          <a:noFill/>
        </p:spPr>
        <p:txBody>
          <a:bodyPr wrap="square" rtlCol="0">
            <a:spAutoFit/>
          </a:bodyPr>
          <a:lstStyle/>
          <a:p>
            <a:r>
              <a:rPr lang="de-DE" sz="6462" b="1">
                <a:solidFill>
                  <a:schemeClr val="bg1"/>
                </a:solidFill>
                <a:latin typeface="Arial" panose="020B0604020202020204" pitchFamily="34" charset="0"/>
                <a:cs typeface="Arial" panose="020B0604020202020204" pitchFamily="34" charset="0"/>
              </a:rPr>
              <a:t>IGS</a:t>
            </a:r>
          </a:p>
        </p:txBody>
      </p:sp>
      <p:cxnSp>
        <p:nvCxnSpPr>
          <p:cNvPr id="14" name="Gerader Verbinder 13">
            <a:extLst>
              <a:ext uri="{FF2B5EF4-FFF2-40B4-BE49-F238E27FC236}">
                <a16:creationId xmlns:a16="http://schemas.microsoft.com/office/drawing/2014/main" id="{F7685B3E-D01B-46D2-9A74-A6D0A1643589}"/>
              </a:ext>
            </a:extLst>
          </p:cNvPr>
          <p:cNvCxnSpPr/>
          <p:nvPr/>
        </p:nvCxnSpPr>
        <p:spPr>
          <a:xfrm>
            <a:off x="8125784" y="1841287"/>
            <a:ext cx="108179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4634E862-0FEF-47C4-B5E7-363542F3974C}"/>
              </a:ext>
            </a:extLst>
          </p:cNvPr>
          <p:cNvSpPr txBox="1"/>
          <p:nvPr/>
        </p:nvSpPr>
        <p:spPr>
          <a:xfrm>
            <a:off x="8182940" y="5331361"/>
            <a:ext cx="1931238" cy="859659"/>
          </a:xfrm>
          <a:prstGeom prst="rect">
            <a:avLst/>
          </a:prstGeom>
          <a:solidFill>
            <a:srgbClr val="FF0000"/>
          </a:solidFill>
          <a:ln w="28575">
            <a:solidFill>
              <a:srgbClr val="FF0000"/>
            </a:solidFill>
          </a:ln>
        </p:spPr>
        <p:txBody>
          <a:bodyPr wrap="square" rtlCol="0">
            <a:spAutoFit/>
          </a:bodyPr>
          <a:lstStyle/>
          <a:p>
            <a:pPr algn="ctr"/>
            <a:endParaRPr lang="de-DE" sz="1662">
              <a:solidFill>
                <a:schemeClr val="bg1"/>
              </a:solidFill>
            </a:endParaRPr>
          </a:p>
          <a:p>
            <a:pPr algn="ctr"/>
            <a:r>
              <a:rPr lang="de-DE" sz="1662">
                <a:solidFill>
                  <a:schemeClr val="bg1"/>
                </a:solidFill>
              </a:rPr>
              <a:t>Grundschule</a:t>
            </a:r>
          </a:p>
          <a:p>
            <a:pPr algn="ctr"/>
            <a:endParaRPr lang="de-DE" sz="1662">
              <a:solidFill>
                <a:schemeClr val="bg1"/>
              </a:solidFill>
            </a:endParaRPr>
          </a:p>
        </p:txBody>
      </p:sp>
      <p:sp>
        <p:nvSpPr>
          <p:cNvPr id="16" name="Pfeil: nach rechts 15">
            <a:extLst>
              <a:ext uri="{FF2B5EF4-FFF2-40B4-BE49-F238E27FC236}">
                <a16:creationId xmlns:a16="http://schemas.microsoft.com/office/drawing/2014/main" id="{44138B1C-01E0-4CC6-BDF6-30F992BFA7BC}"/>
              </a:ext>
            </a:extLst>
          </p:cNvPr>
          <p:cNvSpPr/>
          <p:nvPr/>
        </p:nvSpPr>
        <p:spPr>
          <a:xfrm rot="18846554">
            <a:off x="8156831" y="4827042"/>
            <a:ext cx="514685" cy="3878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7" name="Pfeil: nach rechts 16">
            <a:extLst>
              <a:ext uri="{FF2B5EF4-FFF2-40B4-BE49-F238E27FC236}">
                <a16:creationId xmlns:a16="http://schemas.microsoft.com/office/drawing/2014/main" id="{7C71D4F6-0290-457A-9316-1643EC9FA5E8}"/>
              </a:ext>
            </a:extLst>
          </p:cNvPr>
          <p:cNvSpPr/>
          <p:nvPr/>
        </p:nvSpPr>
        <p:spPr>
          <a:xfrm rot="13509437">
            <a:off x="9585864" y="4834077"/>
            <a:ext cx="525435" cy="3878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8" name="Pfeil: nach rechts 17">
            <a:extLst>
              <a:ext uri="{FF2B5EF4-FFF2-40B4-BE49-F238E27FC236}">
                <a16:creationId xmlns:a16="http://schemas.microsoft.com/office/drawing/2014/main" id="{2E336FF2-D310-423E-AD41-5FDF577A5032}"/>
              </a:ext>
            </a:extLst>
          </p:cNvPr>
          <p:cNvSpPr/>
          <p:nvPr/>
        </p:nvSpPr>
        <p:spPr>
          <a:xfrm rot="16200000">
            <a:off x="8880840" y="4862502"/>
            <a:ext cx="463062" cy="3878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19" name="Textfeld 18">
            <a:extLst>
              <a:ext uri="{FF2B5EF4-FFF2-40B4-BE49-F238E27FC236}">
                <a16:creationId xmlns:a16="http://schemas.microsoft.com/office/drawing/2014/main" id="{05F1EBC9-F974-4226-98EF-54B5031A67B9}"/>
              </a:ext>
            </a:extLst>
          </p:cNvPr>
          <p:cNvSpPr txBox="1"/>
          <p:nvPr/>
        </p:nvSpPr>
        <p:spPr>
          <a:xfrm rot="18849071">
            <a:off x="8237277" y="4847933"/>
            <a:ext cx="378069" cy="305468"/>
          </a:xfrm>
          <a:prstGeom prst="rect">
            <a:avLst/>
          </a:prstGeom>
          <a:noFill/>
        </p:spPr>
        <p:txBody>
          <a:bodyPr wrap="square" rtlCol="0">
            <a:spAutoFit/>
          </a:bodyPr>
          <a:lstStyle/>
          <a:p>
            <a:r>
              <a:rPr lang="de-DE" sz="1385">
                <a:solidFill>
                  <a:schemeClr val="bg1"/>
                </a:solidFill>
              </a:rPr>
              <a:t>H</a:t>
            </a:r>
          </a:p>
        </p:txBody>
      </p:sp>
      <p:sp>
        <p:nvSpPr>
          <p:cNvPr id="20" name="Textfeld 19">
            <a:extLst>
              <a:ext uri="{FF2B5EF4-FFF2-40B4-BE49-F238E27FC236}">
                <a16:creationId xmlns:a16="http://schemas.microsoft.com/office/drawing/2014/main" id="{D23E015B-92ED-41E6-B706-3650ECBEF03E}"/>
              </a:ext>
            </a:extLst>
          </p:cNvPr>
          <p:cNvSpPr txBox="1"/>
          <p:nvPr/>
        </p:nvSpPr>
        <p:spPr>
          <a:xfrm>
            <a:off x="8981920" y="4882831"/>
            <a:ext cx="378069" cy="305468"/>
          </a:xfrm>
          <a:prstGeom prst="rect">
            <a:avLst/>
          </a:prstGeom>
          <a:noFill/>
        </p:spPr>
        <p:txBody>
          <a:bodyPr wrap="square" rtlCol="0">
            <a:spAutoFit/>
          </a:bodyPr>
          <a:lstStyle/>
          <a:p>
            <a:r>
              <a:rPr lang="de-DE" sz="1385">
                <a:solidFill>
                  <a:schemeClr val="bg1"/>
                </a:solidFill>
              </a:rPr>
              <a:t>R</a:t>
            </a:r>
          </a:p>
        </p:txBody>
      </p:sp>
      <p:sp>
        <p:nvSpPr>
          <p:cNvPr id="21" name="Textfeld 20">
            <a:extLst>
              <a:ext uri="{FF2B5EF4-FFF2-40B4-BE49-F238E27FC236}">
                <a16:creationId xmlns:a16="http://schemas.microsoft.com/office/drawing/2014/main" id="{33DB26E8-0BB7-4A0D-9642-1730916A431B}"/>
              </a:ext>
            </a:extLst>
          </p:cNvPr>
          <p:cNvSpPr txBox="1"/>
          <p:nvPr/>
        </p:nvSpPr>
        <p:spPr>
          <a:xfrm rot="2668012">
            <a:off x="9628890" y="4926868"/>
            <a:ext cx="569984" cy="305468"/>
          </a:xfrm>
          <a:prstGeom prst="rect">
            <a:avLst/>
          </a:prstGeom>
          <a:noFill/>
        </p:spPr>
        <p:txBody>
          <a:bodyPr wrap="square" rtlCol="0">
            <a:spAutoFit/>
          </a:bodyPr>
          <a:lstStyle/>
          <a:p>
            <a:r>
              <a:rPr lang="de-DE" sz="1385" err="1">
                <a:solidFill>
                  <a:schemeClr val="bg1"/>
                </a:solidFill>
              </a:rPr>
              <a:t>Gym</a:t>
            </a:r>
            <a:endParaRPr lang="de-DE" sz="1385">
              <a:solidFill>
                <a:schemeClr val="bg1"/>
              </a:solidFill>
            </a:endParaRPr>
          </a:p>
        </p:txBody>
      </p:sp>
      <p:sp>
        <p:nvSpPr>
          <p:cNvPr id="22" name="Textfeld 21">
            <a:extLst>
              <a:ext uri="{FF2B5EF4-FFF2-40B4-BE49-F238E27FC236}">
                <a16:creationId xmlns:a16="http://schemas.microsoft.com/office/drawing/2014/main" id="{B306D0F6-641B-4C9B-823E-4959908F99D3}"/>
              </a:ext>
            </a:extLst>
          </p:cNvPr>
          <p:cNvSpPr txBox="1"/>
          <p:nvPr/>
        </p:nvSpPr>
        <p:spPr>
          <a:xfrm>
            <a:off x="7253548" y="5319812"/>
            <a:ext cx="809120" cy="816762"/>
          </a:xfrm>
          <a:prstGeom prst="rect">
            <a:avLst/>
          </a:prstGeom>
          <a:solidFill>
            <a:schemeClr val="bg1"/>
          </a:solidFill>
          <a:ln w="38100">
            <a:solidFill>
              <a:srgbClr val="FF0000"/>
            </a:solidFill>
          </a:ln>
        </p:spPr>
        <p:txBody>
          <a:bodyPr wrap="square" rtlCol="0">
            <a:spAutoFit/>
          </a:bodyPr>
          <a:lstStyle/>
          <a:p>
            <a:endParaRPr lang="de-DE" sz="1569">
              <a:solidFill>
                <a:srgbClr val="0070C0"/>
              </a:solidFill>
            </a:endParaRPr>
          </a:p>
          <a:p>
            <a:r>
              <a:rPr lang="de-DE" sz="1569">
                <a:solidFill>
                  <a:srgbClr val="FF0000"/>
                </a:solidFill>
              </a:rPr>
              <a:t>Kl.1-4</a:t>
            </a:r>
          </a:p>
          <a:p>
            <a:endParaRPr lang="de-DE" sz="1569">
              <a:solidFill>
                <a:schemeClr val="bg1"/>
              </a:solidFill>
            </a:endParaRPr>
          </a:p>
        </p:txBody>
      </p:sp>
      <p:sp>
        <p:nvSpPr>
          <p:cNvPr id="23" name="Textfeld 22">
            <a:extLst>
              <a:ext uri="{FF2B5EF4-FFF2-40B4-BE49-F238E27FC236}">
                <a16:creationId xmlns:a16="http://schemas.microsoft.com/office/drawing/2014/main" id="{E16C4B0C-AEB7-4484-9A28-1AA4DD1C1CD4}"/>
              </a:ext>
            </a:extLst>
          </p:cNvPr>
          <p:cNvSpPr txBox="1"/>
          <p:nvPr/>
        </p:nvSpPr>
        <p:spPr>
          <a:xfrm>
            <a:off x="9431791" y="1970243"/>
            <a:ext cx="427892" cy="603883"/>
          </a:xfrm>
          <a:prstGeom prst="rect">
            <a:avLst/>
          </a:prstGeom>
          <a:noFill/>
        </p:spPr>
        <p:txBody>
          <a:bodyPr wrap="square" rtlCol="0">
            <a:spAutoFit/>
          </a:bodyPr>
          <a:lstStyle/>
          <a:p>
            <a:r>
              <a:rPr lang="de-DE" sz="1662">
                <a:solidFill>
                  <a:schemeClr val="bg1"/>
                </a:solidFill>
              </a:rPr>
              <a:t>HS</a:t>
            </a:r>
            <a:endParaRPr lang="de-DE" sz="1662"/>
          </a:p>
        </p:txBody>
      </p:sp>
      <p:sp>
        <p:nvSpPr>
          <p:cNvPr id="24" name="Textfeld 23">
            <a:extLst>
              <a:ext uri="{FF2B5EF4-FFF2-40B4-BE49-F238E27FC236}">
                <a16:creationId xmlns:a16="http://schemas.microsoft.com/office/drawing/2014/main" id="{E7A3F5E7-20AD-4570-B890-F1B9822F0BE8}"/>
              </a:ext>
            </a:extLst>
          </p:cNvPr>
          <p:cNvSpPr txBox="1"/>
          <p:nvPr/>
        </p:nvSpPr>
        <p:spPr>
          <a:xfrm>
            <a:off x="8745325" y="1299248"/>
            <a:ext cx="473190" cy="603883"/>
          </a:xfrm>
          <a:prstGeom prst="rect">
            <a:avLst/>
          </a:prstGeom>
          <a:noFill/>
        </p:spPr>
        <p:txBody>
          <a:bodyPr wrap="square" rtlCol="0">
            <a:spAutoFit/>
          </a:bodyPr>
          <a:lstStyle/>
          <a:p>
            <a:r>
              <a:rPr lang="de-DE" sz="1662" dirty="0">
                <a:solidFill>
                  <a:schemeClr val="bg1"/>
                </a:solidFill>
              </a:rPr>
              <a:t>RS</a:t>
            </a:r>
            <a:endParaRPr lang="de-DE" sz="1662" dirty="0"/>
          </a:p>
        </p:txBody>
      </p:sp>
      <p:sp>
        <p:nvSpPr>
          <p:cNvPr id="25" name="Textfeld 24">
            <a:extLst>
              <a:ext uri="{FF2B5EF4-FFF2-40B4-BE49-F238E27FC236}">
                <a16:creationId xmlns:a16="http://schemas.microsoft.com/office/drawing/2014/main" id="{5327CDC1-EB45-4BFB-A0C0-852B4EA73CD7}"/>
              </a:ext>
            </a:extLst>
          </p:cNvPr>
          <p:cNvSpPr txBox="1"/>
          <p:nvPr/>
        </p:nvSpPr>
        <p:spPr>
          <a:xfrm>
            <a:off x="8200526" y="1442704"/>
            <a:ext cx="604081" cy="603883"/>
          </a:xfrm>
          <a:prstGeom prst="rect">
            <a:avLst/>
          </a:prstGeom>
          <a:noFill/>
        </p:spPr>
        <p:txBody>
          <a:bodyPr wrap="square" rtlCol="0">
            <a:spAutoFit/>
          </a:bodyPr>
          <a:lstStyle/>
          <a:p>
            <a:r>
              <a:rPr lang="de-DE" sz="1662">
                <a:solidFill>
                  <a:schemeClr val="bg1"/>
                </a:solidFill>
              </a:rPr>
              <a:t>ÜG</a:t>
            </a:r>
          </a:p>
          <a:p>
            <a:endParaRPr lang="de-DE" sz="1662"/>
          </a:p>
        </p:txBody>
      </p:sp>
      <p:sp>
        <p:nvSpPr>
          <p:cNvPr id="26" name="Textfeld 25">
            <a:extLst>
              <a:ext uri="{FF2B5EF4-FFF2-40B4-BE49-F238E27FC236}">
                <a16:creationId xmlns:a16="http://schemas.microsoft.com/office/drawing/2014/main" id="{5BF0B801-F783-4FAB-8273-1075056DD661}"/>
              </a:ext>
            </a:extLst>
          </p:cNvPr>
          <p:cNvSpPr txBox="1"/>
          <p:nvPr/>
        </p:nvSpPr>
        <p:spPr>
          <a:xfrm>
            <a:off x="7303786" y="1454946"/>
            <a:ext cx="825996" cy="603883"/>
          </a:xfrm>
          <a:prstGeom prst="rect">
            <a:avLst/>
          </a:prstGeom>
          <a:noFill/>
        </p:spPr>
        <p:txBody>
          <a:bodyPr wrap="square" rtlCol="0">
            <a:spAutoFit/>
          </a:bodyPr>
          <a:lstStyle/>
          <a:p>
            <a:r>
              <a:rPr lang="de-DE" sz="1662" dirty="0">
                <a:solidFill>
                  <a:srgbClr val="0070C0"/>
                </a:solidFill>
              </a:rPr>
              <a:t>Kl. 10</a:t>
            </a:r>
          </a:p>
          <a:p>
            <a:endParaRPr lang="de-DE" sz="1662" dirty="0"/>
          </a:p>
        </p:txBody>
      </p:sp>
      <p:sp>
        <p:nvSpPr>
          <p:cNvPr id="27" name="Textfeld 26">
            <a:extLst>
              <a:ext uri="{FF2B5EF4-FFF2-40B4-BE49-F238E27FC236}">
                <a16:creationId xmlns:a16="http://schemas.microsoft.com/office/drawing/2014/main" id="{3C643721-0261-4F15-A8F2-BD4300D28F86}"/>
              </a:ext>
            </a:extLst>
          </p:cNvPr>
          <p:cNvSpPr txBox="1"/>
          <p:nvPr/>
        </p:nvSpPr>
        <p:spPr>
          <a:xfrm>
            <a:off x="7444653" y="3746308"/>
            <a:ext cx="961984" cy="603883"/>
          </a:xfrm>
          <a:prstGeom prst="rect">
            <a:avLst/>
          </a:prstGeom>
          <a:noFill/>
        </p:spPr>
        <p:txBody>
          <a:bodyPr wrap="square" rtlCol="0">
            <a:spAutoFit/>
          </a:bodyPr>
          <a:lstStyle/>
          <a:p>
            <a:r>
              <a:rPr lang="de-DE" sz="1662" dirty="0">
                <a:solidFill>
                  <a:srgbClr val="0070C0"/>
                </a:solidFill>
              </a:rPr>
              <a:t>Kl.   6</a:t>
            </a:r>
          </a:p>
          <a:p>
            <a:endParaRPr lang="de-DE" sz="1662" dirty="0"/>
          </a:p>
        </p:txBody>
      </p:sp>
      <p:sp>
        <p:nvSpPr>
          <p:cNvPr id="28" name="Textfeld 27">
            <a:extLst>
              <a:ext uri="{FF2B5EF4-FFF2-40B4-BE49-F238E27FC236}">
                <a16:creationId xmlns:a16="http://schemas.microsoft.com/office/drawing/2014/main" id="{04D9070A-42A5-4D7B-B601-338ECCF965E9}"/>
              </a:ext>
            </a:extLst>
          </p:cNvPr>
          <p:cNvSpPr txBox="1"/>
          <p:nvPr/>
        </p:nvSpPr>
        <p:spPr>
          <a:xfrm>
            <a:off x="7439782" y="3141836"/>
            <a:ext cx="961984" cy="603883"/>
          </a:xfrm>
          <a:prstGeom prst="rect">
            <a:avLst/>
          </a:prstGeom>
          <a:noFill/>
        </p:spPr>
        <p:txBody>
          <a:bodyPr wrap="square" rtlCol="0">
            <a:spAutoFit/>
          </a:bodyPr>
          <a:lstStyle/>
          <a:p>
            <a:r>
              <a:rPr lang="de-DE" sz="1662" dirty="0">
                <a:solidFill>
                  <a:srgbClr val="0070C0"/>
                </a:solidFill>
              </a:rPr>
              <a:t>Kl.   7</a:t>
            </a:r>
          </a:p>
          <a:p>
            <a:endParaRPr lang="de-DE" sz="1662" dirty="0"/>
          </a:p>
        </p:txBody>
      </p:sp>
      <p:sp>
        <p:nvSpPr>
          <p:cNvPr id="29" name="Textfeld 28">
            <a:extLst>
              <a:ext uri="{FF2B5EF4-FFF2-40B4-BE49-F238E27FC236}">
                <a16:creationId xmlns:a16="http://schemas.microsoft.com/office/drawing/2014/main" id="{5D9F0B75-60D9-4F5D-BA38-D539E1E7412F}"/>
              </a:ext>
            </a:extLst>
          </p:cNvPr>
          <p:cNvSpPr txBox="1"/>
          <p:nvPr/>
        </p:nvSpPr>
        <p:spPr>
          <a:xfrm>
            <a:off x="7438164" y="2567513"/>
            <a:ext cx="961984" cy="603883"/>
          </a:xfrm>
          <a:prstGeom prst="rect">
            <a:avLst/>
          </a:prstGeom>
          <a:noFill/>
        </p:spPr>
        <p:txBody>
          <a:bodyPr wrap="square" rtlCol="0">
            <a:spAutoFit/>
          </a:bodyPr>
          <a:lstStyle/>
          <a:p>
            <a:r>
              <a:rPr lang="de-DE" sz="1662" dirty="0">
                <a:solidFill>
                  <a:srgbClr val="0070C0"/>
                </a:solidFill>
              </a:rPr>
              <a:t>Kl.   8</a:t>
            </a:r>
          </a:p>
          <a:p>
            <a:endParaRPr lang="de-DE" sz="1662" dirty="0"/>
          </a:p>
        </p:txBody>
      </p:sp>
      <p:sp>
        <p:nvSpPr>
          <p:cNvPr id="30" name="Textfeld 29">
            <a:extLst>
              <a:ext uri="{FF2B5EF4-FFF2-40B4-BE49-F238E27FC236}">
                <a16:creationId xmlns:a16="http://schemas.microsoft.com/office/drawing/2014/main" id="{FB79C189-4F0A-469C-AEC1-849523F501A4}"/>
              </a:ext>
            </a:extLst>
          </p:cNvPr>
          <p:cNvSpPr txBox="1"/>
          <p:nvPr/>
        </p:nvSpPr>
        <p:spPr>
          <a:xfrm>
            <a:off x="7439477" y="1995787"/>
            <a:ext cx="961984" cy="603883"/>
          </a:xfrm>
          <a:prstGeom prst="rect">
            <a:avLst/>
          </a:prstGeom>
          <a:noFill/>
        </p:spPr>
        <p:txBody>
          <a:bodyPr wrap="square" rtlCol="0">
            <a:spAutoFit/>
          </a:bodyPr>
          <a:lstStyle/>
          <a:p>
            <a:r>
              <a:rPr lang="de-DE" sz="1662" dirty="0">
                <a:solidFill>
                  <a:srgbClr val="0070C0"/>
                </a:solidFill>
              </a:rPr>
              <a:t>Kl.   9</a:t>
            </a:r>
          </a:p>
          <a:p>
            <a:endParaRPr lang="de-DE" sz="1662" dirty="0"/>
          </a:p>
        </p:txBody>
      </p:sp>
      <p:sp>
        <p:nvSpPr>
          <p:cNvPr id="31" name="Textfeld 30">
            <a:extLst>
              <a:ext uri="{FF2B5EF4-FFF2-40B4-BE49-F238E27FC236}">
                <a16:creationId xmlns:a16="http://schemas.microsoft.com/office/drawing/2014/main" id="{CF05050B-70A3-4BAD-8454-385DCFDD41C6}"/>
              </a:ext>
            </a:extLst>
          </p:cNvPr>
          <p:cNvSpPr txBox="1"/>
          <p:nvPr/>
        </p:nvSpPr>
        <p:spPr>
          <a:xfrm>
            <a:off x="7443489" y="4339439"/>
            <a:ext cx="834584" cy="603883"/>
          </a:xfrm>
          <a:prstGeom prst="rect">
            <a:avLst/>
          </a:prstGeom>
          <a:noFill/>
        </p:spPr>
        <p:txBody>
          <a:bodyPr wrap="square" rtlCol="0">
            <a:spAutoFit/>
          </a:bodyPr>
          <a:lstStyle/>
          <a:p>
            <a:r>
              <a:rPr lang="de-DE" sz="1662" dirty="0">
                <a:solidFill>
                  <a:srgbClr val="0070C0"/>
                </a:solidFill>
              </a:rPr>
              <a:t>Kl.   5</a:t>
            </a:r>
          </a:p>
          <a:p>
            <a:endParaRPr lang="de-DE" sz="1662" dirty="0"/>
          </a:p>
        </p:txBody>
      </p:sp>
      <p:sp>
        <p:nvSpPr>
          <p:cNvPr id="32" name="Pfeil: nach rechts 31">
            <a:extLst>
              <a:ext uri="{FF2B5EF4-FFF2-40B4-BE49-F238E27FC236}">
                <a16:creationId xmlns:a16="http://schemas.microsoft.com/office/drawing/2014/main" id="{E7E48AA9-6BE0-4C96-88FB-4EE6BA55685F}"/>
              </a:ext>
            </a:extLst>
          </p:cNvPr>
          <p:cNvSpPr/>
          <p:nvPr/>
        </p:nvSpPr>
        <p:spPr>
          <a:xfrm rot="16200000">
            <a:off x="8591910" y="2966649"/>
            <a:ext cx="3409218" cy="235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6" name="Textfeld 35">
            <a:extLst>
              <a:ext uri="{FF2B5EF4-FFF2-40B4-BE49-F238E27FC236}">
                <a16:creationId xmlns:a16="http://schemas.microsoft.com/office/drawing/2014/main" id="{B8F3B83D-73A1-438D-9657-5B799E354790}"/>
              </a:ext>
            </a:extLst>
          </p:cNvPr>
          <p:cNvSpPr txBox="1"/>
          <p:nvPr/>
        </p:nvSpPr>
        <p:spPr>
          <a:xfrm>
            <a:off x="7497745" y="3131172"/>
            <a:ext cx="564923" cy="603883"/>
          </a:xfrm>
          <a:prstGeom prst="rect">
            <a:avLst/>
          </a:prstGeom>
          <a:noFill/>
          <a:ln w="28575">
            <a:solidFill>
              <a:srgbClr val="FF0000"/>
            </a:solidFill>
          </a:ln>
        </p:spPr>
        <p:txBody>
          <a:bodyPr wrap="square" rtlCol="0">
            <a:spAutoFit/>
          </a:bodyPr>
          <a:lstStyle/>
          <a:p>
            <a:endParaRPr lang="de-DE" sz="1662">
              <a:solidFill>
                <a:srgbClr val="FF0000"/>
              </a:solidFill>
            </a:endParaRPr>
          </a:p>
          <a:p>
            <a:endParaRPr lang="de-DE" sz="1662"/>
          </a:p>
        </p:txBody>
      </p:sp>
      <p:sp>
        <p:nvSpPr>
          <p:cNvPr id="37" name="Textfeld 36">
            <a:extLst>
              <a:ext uri="{FF2B5EF4-FFF2-40B4-BE49-F238E27FC236}">
                <a16:creationId xmlns:a16="http://schemas.microsoft.com/office/drawing/2014/main" id="{08438F44-DC1D-4D6F-8764-3561EC1ACA0E}"/>
              </a:ext>
            </a:extLst>
          </p:cNvPr>
          <p:cNvSpPr txBox="1"/>
          <p:nvPr/>
        </p:nvSpPr>
        <p:spPr>
          <a:xfrm>
            <a:off x="7523214" y="2548420"/>
            <a:ext cx="564923" cy="348109"/>
          </a:xfrm>
          <a:prstGeom prst="rect">
            <a:avLst/>
          </a:prstGeom>
          <a:noFill/>
          <a:ln w="28575">
            <a:solidFill>
              <a:srgbClr val="92D050"/>
            </a:solidFill>
          </a:ln>
        </p:spPr>
        <p:txBody>
          <a:bodyPr wrap="square" rtlCol="0">
            <a:spAutoFit/>
          </a:bodyPr>
          <a:lstStyle/>
          <a:p>
            <a:endParaRPr lang="de-DE" sz="1662"/>
          </a:p>
        </p:txBody>
      </p:sp>
      <p:sp>
        <p:nvSpPr>
          <p:cNvPr id="38" name="Textfeld 37">
            <a:extLst>
              <a:ext uri="{FF2B5EF4-FFF2-40B4-BE49-F238E27FC236}">
                <a16:creationId xmlns:a16="http://schemas.microsoft.com/office/drawing/2014/main" id="{F0F818FC-1714-4451-A44E-A12C64C53693}"/>
              </a:ext>
            </a:extLst>
          </p:cNvPr>
          <p:cNvSpPr txBox="1"/>
          <p:nvPr/>
        </p:nvSpPr>
        <p:spPr>
          <a:xfrm>
            <a:off x="7510842" y="1995345"/>
            <a:ext cx="564923" cy="348109"/>
          </a:xfrm>
          <a:prstGeom prst="rect">
            <a:avLst/>
          </a:prstGeom>
          <a:noFill/>
          <a:ln w="28575">
            <a:solidFill>
              <a:srgbClr val="FFC000"/>
            </a:solidFill>
          </a:ln>
        </p:spPr>
        <p:txBody>
          <a:bodyPr wrap="square" rtlCol="0">
            <a:spAutoFit/>
          </a:bodyPr>
          <a:lstStyle/>
          <a:p>
            <a:endParaRPr lang="de-DE" sz="1662"/>
          </a:p>
        </p:txBody>
      </p:sp>
      <p:pic>
        <p:nvPicPr>
          <p:cNvPr id="39" name="Grafik 38">
            <a:extLst>
              <a:ext uri="{FF2B5EF4-FFF2-40B4-BE49-F238E27FC236}">
                <a16:creationId xmlns:a16="http://schemas.microsoft.com/office/drawing/2014/main" id="{30F66652-626F-4234-80DB-60AD7D82D9E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rcRect t="15750"/>
          <a:stretch/>
        </p:blipFill>
        <p:spPr>
          <a:xfrm>
            <a:off x="2604866" y="3691274"/>
            <a:ext cx="3675536" cy="2322470"/>
          </a:xfrm>
          <a:prstGeom prst="rect">
            <a:avLst/>
          </a:prstGeom>
        </p:spPr>
      </p:pic>
      <p:sp>
        <p:nvSpPr>
          <p:cNvPr id="34" name="Titel 1"/>
          <p:cNvSpPr>
            <a:spLocks noGrp="1"/>
          </p:cNvSpPr>
          <p:nvPr>
            <p:ph type="title"/>
          </p:nvPr>
        </p:nvSpPr>
        <p:spPr>
          <a:xfrm>
            <a:off x="1752156" y="131777"/>
            <a:ext cx="8844182" cy="1223597"/>
          </a:xfrm>
        </p:spPr>
        <p:txBody>
          <a:bodyPr/>
          <a:lstStyle/>
          <a:p>
            <a:r>
              <a:rPr lang="de-DE" sz="3692">
                <a:latin typeface="+mn-lt"/>
                <a:cs typeface="Arial" panose="020B0604020202020204" pitchFamily="34" charset="0"/>
              </a:rPr>
              <a:t>Integrierte Gesamtschule </a:t>
            </a:r>
            <a:r>
              <a:rPr lang="de-DE" sz="1846">
                <a:latin typeface="+mn-lt"/>
                <a:cs typeface="Arial" panose="020B0604020202020204" pitchFamily="34" charset="0"/>
              </a:rPr>
              <a:t>(Ernst-Reuter-Schule)</a:t>
            </a:r>
          </a:p>
        </p:txBody>
      </p:sp>
    </p:spTree>
    <p:extLst>
      <p:ext uri="{BB962C8B-B14F-4D97-AF65-F5344CB8AC3E}">
        <p14:creationId xmlns:p14="http://schemas.microsoft.com/office/powerpoint/2010/main" val="1847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animEffect transition="in" filter="fade">
                                      <p:cBhvr>
                                        <p:cTn id="45"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752155" y="405804"/>
            <a:ext cx="8844182" cy="1223597"/>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92" b="1">
                <a:latin typeface="+mn-lt"/>
                <a:cs typeface="Arial" panose="020B0604020202020204" pitchFamily="34" charset="0"/>
              </a:rPr>
              <a:t>Gymnasium </a:t>
            </a:r>
            <a:br>
              <a:rPr lang="de-DE" sz="3692" b="1">
                <a:latin typeface="+mn-lt"/>
                <a:cs typeface="Arial" panose="020B0604020202020204" pitchFamily="34" charset="0"/>
              </a:rPr>
            </a:br>
            <a:r>
              <a:rPr lang="de-DE" sz="1846" b="1">
                <a:latin typeface="+mn-lt"/>
                <a:cs typeface="Arial" panose="020B0604020202020204" pitchFamily="34" charset="0"/>
              </a:rPr>
              <a:t>(Max-Planck-Gymnasium)</a:t>
            </a:r>
          </a:p>
        </p:txBody>
      </p:sp>
      <p:sp>
        <p:nvSpPr>
          <p:cNvPr id="29" name="Textfeld 28">
            <a:extLst>
              <a:ext uri="{FF2B5EF4-FFF2-40B4-BE49-F238E27FC236}">
                <a16:creationId xmlns:a16="http://schemas.microsoft.com/office/drawing/2014/main" id="{6426EDF1-192E-4993-8B71-A14B01F47A90}"/>
              </a:ext>
            </a:extLst>
          </p:cNvPr>
          <p:cNvSpPr txBox="1"/>
          <p:nvPr/>
        </p:nvSpPr>
        <p:spPr>
          <a:xfrm>
            <a:off x="9594896" y="707640"/>
            <a:ext cx="765504" cy="5328000"/>
          </a:xfrm>
          <a:prstGeom prst="rect">
            <a:avLst/>
          </a:prstGeom>
          <a:noFill/>
          <a:ln w="38100">
            <a:solidFill>
              <a:srgbClr val="0070C0"/>
            </a:solidFill>
          </a:ln>
        </p:spPr>
        <p:txBody>
          <a:bodyPr wrap="square" rtlCol="0">
            <a:spAutoFit/>
          </a:bodyPr>
          <a:lstStyle/>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p:txBody>
      </p:sp>
      <p:sp>
        <p:nvSpPr>
          <p:cNvPr id="30" name="Textfeld 29">
            <a:extLst>
              <a:ext uri="{FF2B5EF4-FFF2-40B4-BE49-F238E27FC236}">
                <a16:creationId xmlns:a16="http://schemas.microsoft.com/office/drawing/2014/main" id="{4634E862-0FEF-47C4-B5E7-363542F3974C}"/>
              </a:ext>
            </a:extLst>
          </p:cNvPr>
          <p:cNvSpPr txBox="1"/>
          <p:nvPr/>
        </p:nvSpPr>
        <p:spPr>
          <a:xfrm>
            <a:off x="6652743" y="6075479"/>
            <a:ext cx="2820150" cy="433196"/>
          </a:xfrm>
          <a:prstGeom prst="rect">
            <a:avLst/>
          </a:prstGeom>
          <a:solidFill>
            <a:srgbClr val="FF0000"/>
          </a:solidFill>
          <a:ln w="28575">
            <a:solidFill>
              <a:srgbClr val="FF0000"/>
            </a:solidFill>
          </a:ln>
        </p:spPr>
        <p:txBody>
          <a:bodyPr wrap="square" rtlCol="0" anchor="ctr" anchorCtr="0">
            <a:spAutoFit/>
          </a:bodyPr>
          <a:lstStyle/>
          <a:p>
            <a:pPr algn="ctr"/>
            <a:r>
              <a:rPr lang="de-DE" sz="2215" b="1">
                <a:solidFill>
                  <a:schemeClr val="bg1"/>
                </a:solidFill>
              </a:rPr>
              <a:t>Grundschule</a:t>
            </a:r>
            <a:endParaRPr lang="de-DE" sz="1662">
              <a:solidFill>
                <a:schemeClr val="bg1"/>
              </a:solidFill>
            </a:endParaRPr>
          </a:p>
        </p:txBody>
      </p:sp>
      <p:sp>
        <p:nvSpPr>
          <p:cNvPr id="34" name="Textfeld 33">
            <a:extLst>
              <a:ext uri="{FF2B5EF4-FFF2-40B4-BE49-F238E27FC236}">
                <a16:creationId xmlns:a16="http://schemas.microsoft.com/office/drawing/2014/main" id="{D23E015B-92ED-41E6-B706-3650ECBEF03E}"/>
              </a:ext>
            </a:extLst>
          </p:cNvPr>
          <p:cNvSpPr txBox="1"/>
          <p:nvPr/>
        </p:nvSpPr>
        <p:spPr>
          <a:xfrm>
            <a:off x="7932369" y="5562102"/>
            <a:ext cx="378069" cy="305468"/>
          </a:xfrm>
          <a:prstGeom prst="rect">
            <a:avLst/>
          </a:prstGeom>
          <a:noFill/>
        </p:spPr>
        <p:txBody>
          <a:bodyPr wrap="square" rtlCol="0">
            <a:spAutoFit/>
          </a:bodyPr>
          <a:lstStyle/>
          <a:p>
            <a:r>
              <a:rPr lang="de-DE" sz="1385">
                <a:solidFill>
                  <a:schemeClr val="bg1"/>
                </a:solidFill>
              </a:rPr>
              <a:t>R</a:t>
            </a:r>
          </a:p>
        </p:txBody>
      </p:sp>
      <p:sp>
        <p:nvSpPr>
          <p:cNvPr id="36" name="Textfeld 35">
            <a:extLst>
              <a:ext uri="{FF2B5EF4-FFF2-40B4-BE49-F238E27FC236}">
                <a16:creationId xmlns:a16="http://schemas.microsoft.com/office/drawing/2014/main" id="{B306D0F6-641B-4C9B-823E-4959908F99D3}"/>
              </a:ext>
            </a:extLst>
          </p:cNvPr>
          <p:cNvSpPr txBox="1"/>
          <p:nvPr/>
        </p:nvSpPr>
        <p:spPr>
          <a:xfrm>
            <a:off x="9583778" y="6113635"/>
            <a:ext cx="776622" cy="333809"/>
          </a:xfrm>
          <a:prstGeom prst="rect">
            <a:avLst/>
          </a:prstGeom>
          <a:solidFill>
            <a:schemeClr val="bg1"/>
          </a:solidFill>
          <a:ln w="38100">
            <a:solidFill>
              <a:srgbClr val="FF0000"/>
            </a:solidFill>
          </a:ln>
        </p:spPr>
        <p:txBody>
          <a:bodyPr wrap="square" rtlCol="0" anchor="ctr" anchorCtr="0">
            <a:spAutoFit/>
          </a:bodyPr>
          <a:lstStyle/>
          <a:p>
            <a:pPr algn="ctr"/>
            <a:r>
              <a:rPr lang="de-DE" sz="1569">
                <a:solidFill>
                  <a:srgbClr val="FF0000"/>
                </a:solidFill>
              </a:rPr>
              <a:t>Kl.1-4</a:t>
            </a:r>
          </a:p>
        </p:txBody>
      </p:sp>
      <p:sp>
        <p:nvSpPr>
          <p:cNvPr id="37" name="Textfeld 36">
            <a:extLst>
              <a:ext uri="{FF2B5EF4-FFF2-40B4-BE49-F238E27FC236}">
                <a16:creationId xmlns:a16="http://schemas.microsoft.com/office/drawing/2014/main" id="{5BF0B801-F783-4FAB-8273-1075056DD661}"/>
              </a:ext>
            </a:extLst>
          </p:cNvPr>
          <p:cNvSpPr txBox="1"/>
          <p:nvPr/>
        </p:nvSpPr>
        <p:spPr>
          <a:xfrm>
            <a:off x="9595502" y="2794153"/>
            <a:ext cx="764897" cy="348109"/>
          </a:xfrm>
          <a:prstGeom prst="rect">
            <a:avLst/>
          </a:prstGeom>
          <a:noFill/>
        </p:spPr>
        <p:txBody>
          <a:bodyPr wrap="square" rtlCol="0">
            <a:spAutoFit/>
          </a:bodyPr>
          <a:lstStyle/>
          <a:p>
            <a:pPr algn="ctr"/>
            <a:r>
              <a:rPr lang="de-DE" sz="1662">
                <a:solidFill>
                  <a:srgbClr val="0070C0"/>
                </a:solidFill>
              </a:rPr>
              <a:t>Kl. 10</a:t>
            </a:r>
          </a:p>
        </p:txBody>
      </p:sp>
      <p:sp>
        <p:nvSpPr>
          <p:cNvPr id="38" name="Textfeld 37">
            <a:extLst>
              <a:ext uri="{FF2B5EF4-FFF2-40B4-BE49-F238E27FC236}">
                <a16:creationId xmlns:a16="http://schemas.microsoft.com/office/drawing/2014/main" id="{3C643721-0261-4F15-A8F2-BD4300D28F86}"/>
              </a:ext>
            </a:extLst>
          </p:cNvPr>
          <p:cNvSpPr txBox="1"/>
          <p:nvPr/>
        </p:nvSpPr>
        <p:spPr>
          <a:xfrm>
            <a:off x="9595501" y="4993912"/>
            <a:ext cx="764898" cy="348109"/>
          </a:xfrm>
          <a:prstGeom prst="rect">
            <a:avLst/>
          </a:prstGeom>
          <a:noFill/>
        </p:spPr>
        <p:txBody>
          <a:bodyPr wrap="square" rtlCol="0">
            <a:spAutoFit/>
          </a:bodyPr>
          <a:lstStyle/>
          <a:p>
            <a:pPr algn="ctr"/>
            <a:r>
              <a:rPr lang="de-DE" sz="1662">
                <a:solidFill>
                  <a:srgbClr val="0070C0"/>
                </a:solidFill>
              </a:rPr>
              <a:t>Kl.   6</a:t>
            </a:r>
          </a:p>
        </p:txBody>
      </p:sp>
      <p:sp>
        <p:nvSpPr>
          <p:cNvPr id="39" name="Textfeld 38">
            <a:extLst>
              <a:ext uri="{FF2B5EF4-FFF2-40B4-BE49-F238E27FC236}">
                <a16:creationId xmlns:a16="http://schemas.microsoft.com/office/drawing/2014/main" id="{04D9070A-42A5-4D7B-B601-338ECCF965E9}"/>
              </a:ext>
            </a:extLst>
          </p:cNvPr>
          <p:cNvSpPr txBox="1"/>
          <p:nvPr/>
        </p:nvSpPr>
        <p:spPr>
          <a:xfrm>
            <a:off x="9590631" y="4481043"/>
            <a:ext cx="769768" cy="348109"/>
          </a:xfrm>
          <a:prstGeom prst="rect">
            <a:avLst/>
          </a:prstGeom>
          <a:noFill/>
        </p:spPr>
        <p:txBody>
          <a:bodyPr wrap="square" rtlCol="0">
            <a:spAutoFit/>
          </a:bodyPr>
          <a:lstStyle/>
          <a:p>
            <a:pPr algn="ctr"/>
            <a:r>
              <a:rPr lang="de-DE" sz="1662">
                <a:solidFill>
                  <a:srgbClr val="0070C0"/>
                </a:solidFill>
              </a:rPr>
              <a:t>Kl.   7</a:t>
            </a:r>
          </a:p>
        </p:txBody>
      </p:sp>
      <p:sp>
        <p:nvSpPr>
          <p:cNvPr id="40" name="Textfeld 39">
            <a:extLst>
              <a:ext uri="{FF2B5EF4-FFF2-40B4-BE49-F238E27FC236}">
                <a16:creationId xmlns:a16="http://schemas.microsoft.com/office/drawing/2014/main" id="{5D9F0B75-60D9-4F5D-BA38-D539E1E7412F}"/>
              </a:ext>
            </a:extLst>
          </p:cNvPr>
          <p:cNvSpPr txBox="1"/>
          <p:nvPr/>
        </p:nvSpPr>
        <p:spPr>
          <a:xfrm>
            <a:off x="9589014" y="3906720"/>
            <a:ext cx="771385" cy="348109"/>
          </a:xfrm>
          <a:prstGeom prst="rect">
            <a:avLst/>
          </a:prstGeom>
          <a:noFill/>
        </p:spPr>
        <p:txBody>
          <a:bodyPr wrap="square" rtlCol="0">
            <a:spAutoFit/>
          </a:bodyPr>
          <a:lstStyle/>
          <a:p>
            <a:pPr algn="ctr"/>
            <a:r>
              <a:rPr lang="de-DE" sz="1662" dirty="0">
                <a:solidFill>
                  <a:srgbClr val="0070C0"/>
                </a:solidFill>
              </a:rPr>
              <a:t>Kl.   8</a:t>
            </a:r>
          </a:p>
        </p:txBody>
      </p:sp>
      <p:sp>
        <p:nvSpPr>
          <p:cNvPr id="41" name="Textfeld 40">
            <a:extLst>
              <a:ext uri="{FF2B5EF4-FFF2-40B4-BE49-F238E27FC236}">
                <a16:creationId xmlns:a16="http://schemas.microsoft.com/office/drawing/2014/main" id="{FB79C189-4F0A-469C-AEC1-849523F501A4}"/>
              </a:ext>
            </a:extLst>
          </p:cNvPr>
          <p:cNvSpPr txBox="1"/>
          <p:nvPr/>
        </p:nvSpPr>
        <p:spPr>
          <a:xfrm>
            <a:off x="9590327" y="3334994"/>
            <a:ext cx="782157" cy="348109"/>
          </a:xfrm>
          <a:prstGeom prst="rect">
            <a:avLst/>
          </a:prstGeom>
          <a:noFill/>
        </p:spPr>
        <p:txBody>
          <a:bodyPr wrap="square" rtlCol="0">
            <a:spAutoFit/>
          </a:bodyPr>
          <a:lstStyle/>
          <a:p>
            <a:pPr algn="ctr"/>
            <a:r>
              <a:rPr lang="de-DE" sz="1662">
                <a:solidFill>
                  <a:srgbClr val="0070C0"/>
                </a:solidFill>
              </a:rPr>
              <a:t>Kl.   9</a:t>
            </a:r>
          </a:p>
        </p:txBody>
      </p:sp>
      <p:sp>
        <p:nvSpPr>
          <p:cNvPr id="42" name="Textfeld 41">
            <a:extLst>
              <a:ext uri="{FF2B5EF4-FFF2-40B4-BE49-F238E27FC236}">
                <a16:creationId xmlns:a16="http://schemas.microsoft.com/office/drawing/2014/main" id="{CF05050B-70A3-4BAD-8454-385DCFDD41C6}"/>
              </a:ext>
            </a:extLst>
          </p:cNvPr>
          <p:cNvSpPr txBox="1"/>
          <p:nvPr/>
        </p:nvSpPr>
        <p:spPr>
          <a:xfrm>
            <a:off x="9594338" y="5587043"/>
            <a:ext cx="771945" cy="348109"/>
          </a:xfrm>
          <a:prstGeom prst="rect">
            <a:avLst/>
          </a:prstGeom>
          <a:noFill/>
        </p:spPr>
        <p:txBody>
          <a:bodyPr wrap="square" rtlCol="0">
            <a:spAutoFit/>
          </a:bodyPr>
          <a:lstStyle/>
          <a:p>
            <a:pPr algn="ctr"/>
            <a:r>
              <a:rPr lang="de-DE" sz="1662">
                <a:solidFill>
                  <a:srgbClr val="0070C0"/>
                </a:solidFill>
              </a:rPr>
              <a:t>Kl.   5</a:t>
            </a:r>
          </a:p>
        </p:txBody>
      </p:sp>
      <p:sp>
        <p:nvSpPr>
          <p:cNvPr id="44" name="Rechteck 43"/>
          <p:cNvSpPr/>
          <p:nvPr/>
        </p:nvSpPr>
        <p:spPr>
          <a:xfrm>
            <a:off x="6652743" y="4914696"/>
            <a:ext cx="2816542" cy="11087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Englisch 1. Fremdsprache</a:t>
            </a:r>
          </a:p>
        </p:txBody>
      </p:sp>
      <p:sp>
        <p:nvSpPr>
          <p:cNvPr id="45" name="Rechteck 44"/>
          <p:cNvSpPr/>
          <p:nvPr/>
        </p:nvSpPr>
        <p:spPr>
          <a:xfrm>
            <a:off x="6652743" y="2656575"/>
            <a:ext cx="2816542" cy="21740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de-DE" b="1" dirty="0"/>
              <a:t>Wahl der 2. Fremdsprache </a:t>
            </a:r>
          </a:p>
        </p:txBody>
      </p:sp>
      <p:sp>
        <p:nvSpPr>
          <p:cNvPr id="46" name="Geschweifte Klammer rechts 45"/>
          <p:cNvSpPr/>
          <p:nvPr/>
        </p:nvSpPr>
        <p:spPr>
          <a:xfrm flipH="1">
            <a:off x="6347694" y="4906107"/>
            <a:ext cx="277612" cy="11087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62"/>
          </a:p>
        </p:txBody>
      </p:sp>
      <p:sp>
        <p:nvSpPr>
          <p:cNvPr id="50" name="Geschweifte Klammer rechts 49"/>
          <p:cNvSpPr/>
          <p:nvPr/>
        </p:nvSpPr>
        <p:spPr>
          <a:xfrm flipH="1">
            <a:off x="6277356" y="2650032"/>
            <a:ext cx="347950" cy="21740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62"/>
          </a:p>
        </p:txBody>
      </p:sp>
      <p:sp>
        <p:nvSpPr>
          <p:cNvPr id="52" name="Textfeld 51">
            <a:extLst>
              <a:ext uri="{FF2B5EF4-FFF2-40B4-BE49-F238E27FC236}">
                <a16:creationId xmlns:a16="http://schemas.microsoft.com/office/drawing/2014/main" id="{5BF0B801-F783-4FAB-8273-1075056DD661}"/>
              </a:ext>
            </a:extLst>
          </p:cNvPr>
          <p:cNvSpPr txBox="1"/>
          <p:nvPr/>
        </p:nvSpPr>
        <p:spPr>
          <a:xfrm>
            <a:off x="9623428" y="2108008"/>
            <a:ext cx="742854" cy="348109"/>
          </a:xfrm>
          <a:prstGeom prst="rect">
            <a:avLst/>
          </a:prstGeom>
          <a:noFill/>
        </p:spPr>
        <p:txBody>
          <a:bodyPr wrap="square" rtlCol="0">
            <a:spAutoFit/>
          </a:bodyPr>
          <a:lstStyle/>
          <a:p>
            <a:pPr algn="ctr"/>
            <a:r>
              <a:rPr lang="de-DE" sz="1662">
                <a:solidFill>
                  <a:srgbClr val="0070C0"/>
                </a:solidFill>
              </a:rPr>
              <a:t>Kl. 11</a:t>
            </a:r>
          </a:p>
        </p:txBody>
      </p:sp>
      <p:sp>
        <p:nvSpPr>
          <p:cNvPr id="53" name="Textfeld 52">
            <a:extLst>
              <a:ext uri="{FF2B5EF4-FFF2-40B4-BE49-F238E27FC236}">
                <a16:creationId xmlns:a16="http://schemas.microsoft.com/office/drawing/2014/main" id="{5BF0B801-F783-4FAB-8273-1075056DD661}"/>
              </a:ext>
            </a:extLst>
          </p:cNvPr>
          <p:cNvSpPr txBox="1"/>
          <p:nvPr/>
        </p:nvSpPr>
        <p:spPr>
          <a:xfrm>
            <a:off x="9601768" y="1515156"/>
            <a:ext cx="758632" cy="348109"/>
          </a:xfrm>
          <a:prstGeom prst="rect">
            <a:avLst/>
          </a:prstGeom>
          <a:noFill/>
        </p:spPr>
        <p:txBody>
          <a:bodyPr wrap="square" rtlCol="0">
            <a:spAutoFit/>
          </a:bodyPr>
          <a:lstStyle/>
          <a:p>
            <a:pPr algn="ctr"/>
            <a:r>
              <a:rPr lang="de-DE" sz="1662">
                <a:solidFill>
                  <a:srgbClr val="0070C0"/>
                </a:solidFill>
              </a:rPr>
              <a:t>Kl. 12</a:t>
            </a:r>
          </a:p>
        </p:txBody>
      </p:sp>
      <p:sp>
        <p:nvSpPr>
          <p:cNvPr id="54" name="Textfeld 53">
            <a:extLst>
              <a:ext uri="{FF2B5EF4-FFF2-40B4-BE49-F238E27FC236}">
                <a16:creationId xmlns:a16="http://schemas.microsoft.com/office/drawing/2014/main" id="{5BF0B801-F783-4FAB-8273-1075056DD661}"/>
              </a:ext>
            </a:extLst>
          </p:cNvPr>
          <p:cNvSpPr txBox="1"/>
          <p:nvPr/>
        </p:nvSpPr>
        <p:spPr>
          <a:xfrm>
            <a:off x="9604589" y="987137"/>
            <a:ext cx="767895" cy="348109"/>
          </a:xfrm>
          <a:prstGeom prst="rect">
            <a:avLst/>
          </a:prstGeom>
          <a:noFill/>
        </p:spPr>
        <p:txBody>
          <a:bodyPr wrap="square" rtlCol="0">
            <a:spAutoFit/>
          </a:bodyPr>
          <a:lstStyle/>
          <a:p>
            <a:pPr algn="ctr"/>
            <a:r>
              <a:rPr lang="de-DE" sz="1662">
                <a:solidFill>
                  <a:srgbClr val="0070C0"/>
                </a:solidFill>
              </a:rPr>
              <a:t>Kl. 13</a:t>
            </a:r>
          </a:p>
        </p:txBody>
      </p:sp>
      <p:sp>
        <p:nvSpPr>
          <p:cNvPr id="55" name="Rechteck 54"/>
          <p:cNvSpPr/>
          <p:nvPr/>
        </p:nvSpPr>
        <p:spPr>
          <a:xfrm>
            <a:off x="6656350" y="719049"/>
            <a:ext cx="2816542" cy="187865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2215" b="1"/>
          </a:p>
        </p:txBody>
      </p:sp>
      <p:sp>
        <p:nvSpPr>
          <p:cNvPr id="57" name="Textfeld 56"/>
          <p:cNvSpPr txBox="1"/>
          <p:nvPr/>
        </p:nvSpPr>
        <p:spPr>
          <a:xfrm>
            <a:off x="6868770" y="1327704"/>
            <a:ext cx="2482664" cy="774058"/>
          </a:xfrm>
          <a:prstGeom prst="rect">
            <a:avLst/>
          </a:prstGeom>
          <a:noFill/>
          <a:ln>
            <a:solidFill>
              <a:schemeClr val="accent1"/>
            </a:solidFill>
          </a:ln>
        </p:spPr>
        <p:txBody>
          <a:bodyPr wrap="square" rtlCol="0">
            <a:spAutoFit/>
          </a:bodyPr>
          <a:lstStyle/>
          <a:p>
            <a:pPr algn="ctr"/>
            <a:r>
              <a:rPr lang="de-DE" sz="2215" b="1">
                <a:solidFill>
                  <a:schemeClr val="bg1"/>
                </a:solidFill>
              </a:rPr>
              <a:t>Gymnasiale Oberstufe</a:t>
            </a:r>
          </a:p>
        </p:txBody>
      </p:sp>
      <p:sp>
        <p:nvSpPr>
          <p:cNvPr id="58" name="Textfeld 57"/>
          <p:cNvSpPr txBox="1"/>
          <p:nvPr/>
        </p:nvSpPr>
        <p:spPr>
          <a:xfrm>
            <a:off x="6764215" y="684828"/>
            <a:ext cx="2614246" cy="433196"/>
          </a:xfrm>
          <a:prstGeom prst="rect">
            <a:avLst/>
          </a:prstGeom>
          <a:noFill/>
        </p:spPr>
        <p:txBody>
          <a:bodyPr wrap="square" rtlCol="0">
            <a:spAutoFit/>
          </a:bodyPr>
          <a:lstStyle/>
          <a:p>
            <a:pPr algn="ctr"/>
            <a:r>
              <a:rPr lang="de-DE" sz="2215" b="1">
                <a:solidFill>
                  <a:schemeClr val="bg1"/>
                </a:solidFill>
              </a:rPr>
              <a:t>Abitur</a:t>
            </a:r>
          </a:p>
        </p:txBody>
      </p:sp>
      <p:sp>
        <p:nvSpPr>
          <p:cNvPr id="2" name="Textfeld 1"/>
          <p:cNvSpPr txBox="1"/>
          <p:nvPr/>
        </p:nvSpPr>
        <p:spPr>
          <a:xfrm>
            <a:off x="6656351" y="2878346"/>
            <a:ext cx="2927429" cy="1001300"/>
          </a:xfrm>
          <a:prstGeom prst="rect">
            <a:avLst/>
          </a:prstGeom>
          <a:noFill/>
        </p:spPr>
        <p:txBody>
          <a:bodyPr wrap="square" rtlCol="0">
            <a:spAutoFit/>
          </a:bodyPr>
          <a:lstStyle/>
          <a:p>
            <a:r>
              <a:rPr lang="de-DE" sz="2215" b="1" dirty="0">
                <a:solidFill>
                  <a:schemeClr val="bg1"/>
                </a:solidFill>
              </a:rPr>
              <a:t>+ Wahlunterricht</a:t>
            </a:r>
          </a:p>
          <a:p>
            <a:r>
              <a:rPr lang="de-DE" sz="1846" b="1" dirty="0">
                <a:solidFill>
                  <a:schemeClr val="bg1"/>
                </a:solidFill>
              </a:rPr>
              <a:t>3. Fremdsprache oder        AG- Unterricht</a:t>
            </a:r>
          </a:p>
        </p:txBody>
      </p:sp>
      <p:sp>
        <p:nvSpPr>
          <p:cNvPr id="6" name="Textfeld 5"/>
          <p:cNvSpPr txBox="1"/>
          <p:nvPr/>
        </p:nvSpPr>
        <p:spPr>
          <a:xfrm>
            <a:off x="1580857" y="3814823"/>
            <a:ext cx="4790150" cy="2364750"/>
          </a:xfrm>
          <a:prstGeom prst="rect">
            <a:avLst/>
          </a:prstGeom>
          <a:noFill/>
        </p:spPr>
        <p:txBody>
          <a:bodyPr wrap="square" rtlCol="0">
            <a:spAutoFit/>
          </a:bodyPr>
          <a:lstStyle/>
          <a:p>
            <a:pPr marL="263776" indent="-263776">
              <a:buFont typeface="Arial" panose="020B0604020202020204" pitchFamily="34" charset="0"/>
              <a:buChar char="•"/>
            </a:pPr>
            <a:r>
              <a:rPr lang="de-DE" sz="1846" dirty="0"/>
              <a:t>Fachlehrerunterricht</a:t>
            </a:r>
          </a:p>
          <a:p>
            <a:pPr marL="263776" indent="-263776">
              <a:buFont typeface="Arial" panose="020B0604020202020204" pitchFamily="34" charset="0"/>
              <a:buChar char="•"/>
            </a:pPr>
            <a:r>
              <a:rPr lang="de-DE" sz="1846" dirty="0"/>
              <a:t>Zusammenarbeit in Jahrgangs- und Fachteams</a:t>
            </a:r>
          </a:p>
          <a:p>
            <a:pPr marL="263776" indent="-263776">
              <a:buFont typeface="Arial" panose="020B0604020202020204" pitchFamily="34" charset="0"/>
              <a:buChar char="•"/>
            </a:pPr>
            <a:r>
              <a:rPr lang="de-DE" sz="1846" dirty="0"/>
              <a:t>beständige Klassengemeinschaft in Klasse 5/6</a:t>
            </a:r>
          </a:p>
          <a:p>
            <a:pPr marL="263776" indent="-263776">
              <a:buFont typeface="Arial" panose="020B0604020202020204" pitchFamily="34" charset="0"/>
              <a:buChar char="•"/>
            </a:pPr>
            <a:r>
              <a:rPr lang="de-DE" sz="1846" dirty="0"/>
              <a:t>Zusammenführung der Schülerinnen und Schüler aus verschiedenen Grundschulen</a:t>
            </a:r>
          </a:p>
        </p:txBody>
      </p:sp>
      <p:sp>
        <p:nvSpPr>
          <p:cNvPr id="32" name="Textfeld 31"/>
          <p:cNvSpPr txBox="1"/>
          <p:nvPr/>
        </p:nvSpPr>
        <p:spPr>
          <a:xfrm>
            <a:off x="1591121" y="2964613"/>
            <a:ext cx="4469929" cy="944489"/>
          </a:xfrm>
          <a:prstGeom prst="rect">
            <a:avLst/>
          </a:prstGeom>
          <a:noFill/>
        </p:spPr>
        <p:txBody>
          <a:bodyPr wrap="square" rtlCol="0">
            <a:spAutoFit/>
          </a:bodyPr>
          <a:lstStyle/>
          <a:p>
            <a:pPr marL="263776" indent="-263776">
              <a:buFont typeface="Arial" panose="020B0604020202020204" pitchFamily="34" charset="0"/>
              <a:buChar char="•"/>
            </a:pPr>
            <a:r>
              <a:rPr lang="de-DE" sz="1846" dirty="0"/>
              <a:t>erstes Berufspraktikum in Klasse 9</a:t>
            </a:r>
          </a:p>
          <a:p>
            <a:pPr marL="263776" indent="-263776">
              <a:buFont typeface="Arial" panose="020B0604020202020204" pitchFamily="34" charset="0"/>
              <a:buChar char="•"/>
            </a:pPr>
            <a:r>
              <a:rPr lang="de-DE" sz="1846" dirty="0"/>
              <a:t>beständige Klassengemeinschaft </a:t>
            </a:r>
            <a:br>
              <a:rPr lang="de-DE" sz="1846" dirty="0"/>
            </a:br>
            <a:r>
              <a:rPr lang="de-DE" sz="1846" dirty="0"/>
              <a:t>in Klasse 7-10</a:t>
            </a:r>
          </a:p>
        </p:txBody>
      </p:sp>
      <p:sp>
        <p:nvSpPr>
          <p:cNvPr id="33" name="Textfeld 32"/>
          <p:cNvSpPr txBox="1"/>
          <p:nvPr/>
        </p:nvSpPr>
        <p:spPr>
          <a:xfrm>
            <a:off x="1591121" y="2058026"/>
            <a:ext cx="4469929" cy="944489"/>
          </a:xfrm>
          <a:prstGeom prst="rect">
            <a:avLst/>
          </a:prstGeom>
          <a:noFill/>
        </p:spPr>
        <p:txBody>
          <a:bodyPr wrap="square" rtlCol="0">
            <a:spAutoFit/>
          </a:bodyPr>
          <a:lstStyle/>
          <a:p>
            <a:pPr marL="263776" indent="-263776">
              <a:buFont typeface="Arial" panose="020B0604020202020204" pitchFamily="34" charset="0"/>
              <a:buChar char="•"/>
            </a:pPr>
            <a:r>
              <a:rPr lang="de-DE" sz="1846"/>
              <a:t>Zusammenführung der Schüler aus verschiedenen Schulen und Schulformen</a:t>
            </a:r>
          </a:p>
        </p:txBody>
      </p:sp>
    </p:spTree>
    <p:extLst>
      <p:ext uri="{BB962C8B-B14F-4D97-AF65-F5344CB8AC3E}">
        <p14:creationId xmlns:p14="http://schemas.microsoft.com/office/powerpoint/2010/main" val="39392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0" grpId="0" animBg="1"/>
      <p:bldP spid="55" grpId="0" animBg="1"/>
      <p:bldP spid="57" grpId="0" animBg="1"/>
      <p:bldP spid="58" grpId="0"/>
      <p:bldP spid="2" grpId="0"/>
      <p:bldP spid="6" grpId="0" build="p" rev="1"/>
      <p:bldP spid="32" grpId="0" uiExpand="1" build="p" rev="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638588" y="434466"/>
            <a:ext cx="8844182" cy="1223597"/>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92" b="1" dirty="0">
                <a:latin typeface="Arial" panose="020B0604020202020204" pitchFamily="34" charset="0"/>
                <a:cs typeface="Arial" panose="020B0604020202020204" pitchFamily="34" charset="0"/>
              </a:rPr>
              <a:t>Gymnasium </a:t>
            </a:r>
            <a:r>
              <a:rPr lang="de-DE" sz="1846" b="1" dirty="0">
                <a:latin typeface="Arial" panose="020B0604020202020204" pitchFamily="34" charset="0"/>
                <a:cs typeface="Arial" panose="020B0604020202020204" pitchFamily="34" charset="0"/>
              </a:rPr>
              <a:t>(Max-Planck-Gymnasium)</a:t>
            </a:r>
          </a:p>
        </p:txBody>
      </p:sp>
      <p:sp>
        <p:nvSpPr>
          <p:cNvPr id="6" name="Textfeld 5">
            <a:extLst>
              <a:ext uri="{FF2B5EF4-FFF2-40B4-BE49-F238E27FC236}">
                <a16:creationId xmlns:a16="http://schemas.microsoft.com/office/drawing/2014/main" id="{6426EDF1-192E-4993-8B71-A14B01F47A90}"/>
              </a:ext>
            </a:extLst>
          </p:cNvPr>
          <p:cNvSpPr txBox="1"/>
          <p:nvPr/>
        </p:nvSpPr>
        <p:spPr>
          <a:xfrm>
            <a:off x="9592309" y="1910841"/>
            <a:ext cx="765504" cy="4104000"/>
          </a:xfrm>
          <a:prstGeom prst="rect">
            <a:avLst/>
          </a:prstGeom>
          <a:noFill/>
          <a:ln w="38100">
            <a:solidFill>
              <a:srgbClr val="0070C0"/>
            </a:solidFill>
          </a:ln>
        </p:spPr>
        <p:txBody>
          <a:bodyPr wrap="square" rtlCol="0">
            <a:spAutoFit/>
          </a:bodyPr>
          <a:lstStyle/>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a:p>
            <a:endParaRPr lang="de-DE" sz="1662">
              <a:solidFill>
                <a:srgbClr val="0070C0"/>
              </a:solidFill>
            </a:endParaRPr>
          </a:p>
        </p:txBody>
      </p:sp>
      <p:sp>
        <p:nvSpPr>
          <p:cNvPr id="7" name="Textfeld 6">
            <a:extLst>
              <a:ext uri="{FF2B5EF4-FFF2-40B4-BE49-F238E27FC236}">
                <a16:creationId xmlns:a16="http://schemas.microsoft.com/office/drawing/2014/main" id="{4634E862-0FEF-47C4-B5E7-363542F3974C}"/>
              </a:ext>
            </a:extLst>
          </p:cNvPr>
          <p:cNvSpPr txBox="1"/>
          <p:nvPr/>
        </p:nvSpPr>
        <p:spPr>
          <a:xfrm>
            <a:off x="6652743" y="6075479"/>
            <a:ext cx="2820150" cy="433196"/>
          </a:xfrm>
          <a:prstGeom prst="rect">
            <a:avLst/>
          </a:prstGeom>
          <a:solidFill>
            <a:srgbClr val="FF0000"/>
          </a:solidFill>
          <a:ln w="28575">
            <a:solidFill>
              <a:srgbClr val="FF0000"/>
            </a:solidFill>
          </a:ln>
        </p:spPr>
        <p:txBody>
          <a:bodyPr wrap="square" rtlCol="0" anchor="ctr" anchorCtr="0">
            <a:spAutoFit/>
          </a:bodyPr>
          <a:lstStyle/>
          <a:p>
            <a:pPr algn="ctr"/>
            <a:r>
              <a:rPr lang="de-DE" sz="2215" b="1">
                <a:solidFill>
                  <a:schemeClr val="bg1"/>
                </a:solidFill>
              </a:rPr>
              <a:t>Grundschule</a:t>
            </a:r>
            <a:endParaRPr lang="de-DE" sz="1662">
              <a:solidFill>
                <a:schemeClr val="bg1"/>
              </a:solidFill>
            </a:endParaRPr>
          </a:p>
        </p:txBody>
      </p:sp>
      <p:sp>
        <p:nvSpPr>
          <p:cNvPr id="9" name="Textfeld 8">
            <a:extLst>
              <a:ext uri="{FF2B5EF4-FFF2-40B4-BE49-F238E27FC236}">
                <a16:creationId xmlns:a16="http://schemas.microsoft.com/office/drawing/2014/main" id="{B306D0F6-641B-4C9B-823E-4959908F99D3}"/>
              </a:ext>
            </a:extLst>
          </p:cNvPr>
          <p:cNvSpPr txBox="1"/>
          <p:nvPr/>
        </p:nvSpPr>
        <p:spPr>
          <a:xfrm>
            <a:off x="9583778" y="6113635"/>
            <a:ext cx="776622" cy="333809"/>
          </a:xfrm>
          <a:prstGeom prst="rect">
            <a:avLst/>
          </a:prstGeom>
          <a:solidFill>
            <a:schemeClr val="bg1"/>
          </a:solidFill>
          <a:ln w="38100">
            <a:solidFill>
              <a:srgbClr val="FF0000"/>
            </a:solidFill>
          </a:ln>
        </p:spPr>
        <p:txBody>
          <a:bodyPr wrap="square" rtlCol="0" anchor="ctr" anchorCtr="0">
            <a:spAutoFit/>
          </a:bodyPr>
          <a:lstStyle/>
          <a:p>
            <a:pPr algn="ctr"/>
            <a:r>
              <a:rPr lang="de-DE" sz="1569">
                <a:solidFill>
                  <a:srgbClr val="FF0000"/>
                </a:solidFill>
              </a:rPr>
              <a:t>Kl.1-4</a:t>
            </a:r>
          </a:p>
        </p:txBody>
      </p:sp>
      <p:sp>
        <p:nvSpPr>
          <p:cNvPr id="11" name="Textfeld 10">
            <a:extLst>
              <a:ext uri="{FF2B5EF4-FFF2-40B4-BE49-F238E27FC236}">
                <a16:creationId xmlns:a16="http://schemas.microsoft.com/office/drawing/2014/main" id="{3C643721-0261-4F15-A8F2-BD4300D28F86}"/>
              </a:ext>
            </a:extLst>
          </p:cNvPr>
          <p:cNvSpPr txBox="1"/>
          <p:nvPr/>
        </p:nvSpPr>
        <p:spPr>
          <a:xfrm>
            <a:off x="9481422" y="4359321"/>
            <a:ext cx="896160" cy="416011"/>
          </a:xfrm>
          <a:prstGeom prst="rect">
            <a:avLst/>
          </a:prstGeom>
          <a:noFill/>
        </p:spPr>
        <p:txBody>
          <a:bodyPr wrap="square" rtlCol="0">
            <a:spAutoFit/>
          </a:bodyPr>
          <a:lstStyle/>
          <a:p>
            <a:pPr algn="ctr">
              <a:lnSpc>
                <a:spcPct val="150000"/>
              </a:lnSpc>
            </a:pPr>
            <a:r>
              <a:rPr lang="de-DE" sz="1600" dirty="0">
                <a:solidFill>
                  <a:srgbClr val="0070C0"/>
                </a:solidFill>
              </a:rPr>
              <a:t>Kl.10</a:t>
            </a:r>
          </a:p>
        </p:txBody>
      </p:sp>
      <p:sp>
        <p:nvSpPr>
          <p:cNvPr id="15" name="Textfeld 14">
            <a:extLst>
              <a:ext uri="{FF2B5EF4-FFF2-40B4-BE49-F238E27FC236}">
                <a16:creationId xmlns:a16="http://schemas.microsoft.com/office/drawing/2014/main" id="{CF05050B-70A3-4BAD-8454-385DCFDD41C6}"/>
              </a:ext>
            </a:extLst>
          </p:cNvPr>
          <p:cNvSpPr txBox="1"/>
          <p:nvPr/>
        </p:nvSpPr>
        <p:spPr>
          <a:xfrm>
            <a:off x="9487375" y="5586072"/>
            <a:ext cx="998021" cy="338554"/>
          </a:xfrm>
          <a:prstGeom prst="rect">
            <a:avLst/>
          </a:prstGeom>
          <a:noFill/>
        </p:spPr>
        <p:txBody>
          <a:bodyPr wrap="square" rtlCol="0">
            <a:spAutoFit/>
          </a:bodyPr>
          <a:lstStyle/>
          <a:p>
            <a:pPr algn="ctr"/>
            <a:r>
              <a:rPr lang="de-DE" sz="1600" dirty="0">
                <a:solidFill>
                  <a:srgbClr val="0070C0"/>
                </a:solidFill>
              </a:rPr>
              <a:t>Kl. 5/6</a:t>
            </a:r>
          </a:p>
        </p:txBody>
      </p:sp>
      <p:sp>
        <p:nvSpPr>
          <p:cNvPr id="16" name="Rechteck 15"/>
          <p:cNvSpPr/>
          <p:nvPr/>
        </p:nvSpPr>
        <p:spPr>
          <a:xfrm>
            <a:off x="6652743" y="5498259"/>
            <a:ext cx="2816542" cy="5165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62" b="1"/>
              <a:t>Englisch 1. </a:t>
            </a:r>
            <a:r>
              <a:rPr lang="de-DE" sz="1662" b="1" err="1"/>
              <a:t>FSpr</a:t>
            </a:r>
            <a:r>
              <a:rPr lang="de-DE" sz="1662" b="1"/>
              <a:t>.</a:t>
            </a:r>
          </a:p>
        </p:txBody>
      </p:sp>
      <p:sp>
        <p:nvSpPr>
          <p:cNvPr id="17" name="Rechteck 16"/>
          <p:cNvSpPr/>
          <p:nvPr/>
        </p:nvSpPr>
        <p:spPr>
          <a:xfrm>
            <a:off x="6652743" y="4424267"/>
            <a:ext cx="2816542" cy="98649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de-DE" sz="1662" b="1"/>
              <a:t>Wahl der 2. </a:t>
            </a:r>
            <a:r>
              <a:rPr lang="de-DE" sz="1662" b="1" err="1"/>
              <a:t>FSpr</a:t>
            </a:r>
            <a:r>
              <a:rPr lang="de-DE" sz="1662" b="1"/>
              <a:t>. </a:t>
            </a:r>
          </a:p>
        </p:txBody>
      </p:sp>
      <p:sp>
        <p:nvSpPr>
          <p:cNvPr id="20" name="Textfeld 19">
            <a:extLst>
              <a:ext uri="{FF2B5EF4-FFF2-40B4-BE49-F238E27FC236}">
                <a16:creationId xmlns:a16="http://schemas.microsoft.com/office/drawing/2014/main" id="{5BF0B801-F783-4FAB-8273-1075056DD661}"/>
              </a:ext>
            </a:extLst>
          </p:cNvPr>
          <p:cNvSpPr txBox="1"/>
          <p:nvPr/>
        </p:nvSpPr>
        <p:spPr>
          <a:xfrm>
            <a:off x="9576845" y="3283638"/>
            <a:ext cx="742854" cy="348109"/>
          </a:xfrm>
          <a:prstGeom prst="rect">
            <a:avLst/>
          </a:prstGeom>
          <a:noFill/>
        </p:spPr>
        <p:txBody>
          <a:bodyPr wrap="square" rtlCol="0">
            <a:spAutoFit/>
          </a:bodyPr>
          <a:lstStyle/>
          <a:p>
            <a:pPr algn="ctr"/>
            <a:r>
              <a:rPr lang="de-DE" sz="1662" dirty="0">
                <a:solidFill>
                  <a:srgbClr val="0070C0"/>
                </a:solidFill>
              </a:rPr>
              <a:t>Kl. 11</a:t>
            </a:r>
          </a:p>
        </p:txBody>
      </p:sp>
      <p:sp>
        <p:nvSpPr>
          <p:cNvPr id="21" name="Textfeld 20">
            <a:extLst>
              <a:ext uri="{FF2B5EF4-FFF2-40B4-BE49-F238E27FC236}">
                <a16:creationId xmlns:a16="http://schemas.microsoft.com/office/drawing/2014/main" id="{5BF0B801-F783-4FAB-8273-1075056DD661}"/>
              </a:ext>
            </a:extLst>
          </p:cNvPr>
          <p:cNvSpPr txBox="1"/>
          <p:nvPr/>
        </p:nvSpPr>
        <p:spPr>
          <a:xfrm>
            <a:off x="9592309" y="2467829"/>
            <a:ext cx="758632" cy="348109"/>
          </a:xfrm>
          <a:prstGeom prst="rect">
            <a:avLst/>
          </a:prstGeom>
          <a:noFill/>
        </p:spPr>
        <p:txBody>
          <a:bodyPr wrap="square" rtlCol="0">
            <a:spAutoFit/>
          </a:bodyPr>
          <a:lstStyle/>
          <a:p>
            <a:pPr algn="ctr"/>
            <a:r>
              <a:rPr lang="de-DE" sz="1662" dirty="0">
                <a:solidFill>
                  <a:srgbClr val="0070C0"/>
                </a:solidFill>
              </a:rPr>
              <a:t>Kl. 12</a:t>
            </a:r>
          </a:p>
        </p:txBody>
      </p:sp>
      <p:sp>
        <p:nvSpPr>
          <p:cNvPr id="22" name="Textfeld 21">
            <a:extLst>
              <a:ext uri="{FF2B5EF4-FFF2-40B4-BE49-F238E27FC236}">
                <a16:creationId xmlns:a16="http://schemas.microsoft.com/office/drawing/2014/main" id="{5BF0B801-F783-4FAB-8273-1075056DD661}"/>
              </a:ext>
            </a:extLst>
          </p:cNvPr>
          <p:cNvSpPr txBox="1"/>
          <p:nvPr/>
        </p:nvSpPr>
        <p:spPr>
          <a:xfrm>
            <a:off x="9572540" y="1989783"/>
            <a:ext cx="767895" cy="348109"/>
          </a:xfrm>
          <a:prstGeom prst="rect">
            <a:avLst/>
          </a:prstGeom>
          <a:noFill/>
        </p:spPr>
        <p:txBody>
          <a:bodyPr wrap="square" rtlCol="0">
            <a:spAutoFit/>
          </a:bodyPr>
          <a:lstStyle/>
          <a:p>
            <a:pPr algn="ctr"/>
            <a:r>
              <a:rPr lang="de-DE" sz="1600" dirty="0">
                <a:solidFill>
                  <a:srgbClr val="0070C0"/>
                </a:solidFill>
              </a:rPr>
              <a:t>Kl. 13</a:t>
            </a:r>
          </a:p>
        </p:txBody>
      </p:sp>
      <p:sp>
        <p:nvSpPr>
          <p:cNvPr id="23" name="Rechteck 22"/>
          <p:cNvSpPr/>
          <p:nvPr/>
        </p:nvSpPr>
        <p:spPr>
          <a:xfrm>
            <a:off x="6656350" y="1916434"/>
            <a:ext cx="2816542" cy="187865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2215" b="1"/>
          </a:p>
        </p:txBody>
      </p:sp>
      <p:sp>
        <p:nvSpPr>
          <p:cNvPr id="24" name="Geschweifte Klammer rechts 23"/>
          <p:cNvSpPr/>
          <p:nvPr/>
        </p:nvSpPr>
        <p:spPr>
          <a:xfrm flipH="1">
            <a:off x="6265634" y="1905026"/>
            <a:ext cx="384990" cy="18721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62"/>
          </a:p>
        </p:txBody>
      </p:sp>
      <p:sp>
        <p:nvSpPr>
          <p:cNvPr id="25" name="Textfeld 24"/>
          <p:cNvSpPr txBox="1"/>
          <p:nvPr/>
        </p:nvSpPr>
        <p:spPr>
          <a:xfrm>
            <a:off x="5526904" y="1979899"/>
            <a:ext cx="696216" cy="1815186"/>
          </a:xfrm>
          <a:prstGeom prst="rect">
            <a:avLst/>
          </a:prstGeom>
          <a:noFill/>
          <a:ln>
            <a:solidFill>
              <a:schemeClr val="accent1"/>
            </a:solidFill>
          </a:ln>
        </p:spPr>
        <p:txBody>
          <a:bodyPr vert="vert270" wrap="square" rtlCol="0">
            <a:spAutoFit/>
          </a:bodyPr>
          <a:lstStyle/>
          <a:p>
            <a:pPr algn="ctr"/>
            <a:r>
              <a:rPr lang="de-DE" sz="1662" dirty="0"/>
              <a:t>Gymnasiale Oberstufe</a:t>
            </a:r>
          </a:p>
        </p:txBody>
      </p:sp>
      <p:sp>
        <p:nvSpPr>
          <p:cNvPr id="26" name="Textfeld 25"/>
          <p:cNvSpPr txBox="1"/>
          <p:nvPr/>
        </p:nvSpPr>
        <p:spPr>
          <a:xfrm>
            <a:off x="6764215" y="1882213"/>
            <a:ext cx="2614246" cy="433196"/>
          </a:xfrm>
          <a:prstGeom prst="rect">
            <a:avLst/>
          </a:prstGeom>
          <a:noFill/>
        </p:spPr>
        <p:txBody>
          <a:bodyPr wrap="square" rtlCol="0">
            <a:spAutoFit/>
          </a:bodyPr>
          <a:lstStyle/>
          <a:p>
            <a:pPr algn="ctr"/>
            <a:r>
              <a:rPr lang="de-DE" sz="2215" b="1">
                <a:solidFill>
                  <a:schemeClr val="bg1"/>
                </a:solidFill>
              </a:rPr>
              <a:t>Abitur</a:t>
            </a:r>
          </a:p>
        </p:txBody>
      </p:sp>
      <p:sp>
        <p:nvSpPr>
          <p:cNvPr id="27" name="Textfeld 26"/>
          <p:cNvSpPr txBox="1"/>
          <p:nvPr/>
        </p:nvSpPr>
        <p:spPr>
          <a:xfrm>
            <a:off x="6664880" y="4447558"/>
            <a:ext cx="2927429" cy="575414"/>
          </a:xfrm>
          <a:prstGeom prst="rect">
            <a:avLst/>
          </a:prstGeom>
          <a:noFill/>
        </p:spPr>
        <p:txBody>
          <a:bodyPr wrap="square" rtlCol="0">
            <a:spAutoFit/>
          </a:bodyPr>
          <a:lstStyle/>
          <a:p>
            <a:pPr algn="ctr"/>
            <a:r>
              <a:rPr lang="de-DE" sz="1662" b="1">
                <a:solidFill>
                  <a:schemeClr val="bg1"/>
                </a:solidFill>
              </a:rPr>
              <a:t>+ Wahlunterricht</a:t>
            </a:r>
          </a:p>
          <a:p>
            <a:pPr algn="ctr"/>
            <a:r>
              <a:rPr lang="de-DE" sz="1477" b="1">
                <a:solidFill>
                  <a:schemeClr val="bg1"/>
                </a:solidFill>
              </a:rPr>
              <a:t>(3. </a:t>
            </a:r>
            <a:r>
              <a:rPr lang="de-DE" sz="1477" b="1" err="1">
                <a:solidFill>
                  <a:schemeClr val="bg1"/>
                </a:solidFill>
              </a:rPr>
              <a:t>FSpr</a:t>
            </a:r>
            <a:r>
              <a:rPr lang="de-DE" sz="1477" b="1">
                <a:solidFill>
                  <a:schemeClr val="bg1"/>
                </a:solidFill>
              </a:rPr>
              <a:t>. od. AG-Unterricht)</a:t>
            </a:r>
          </a:p>
        </p:txBody>
      </p:sp>
      <p:sp>
        <p:nvSpPr>
          <p:cNvPr id="28" name="Textfeld 27"/>
          <p:cNvSpPr txBox="1"/>
          <p:nvPr/>
        </p:nvSpPr>
        <p:spPr>
          <a:xfrm>
            <a:off x="6764215" y="3320948"/>
            <a:ext cx="2614246" cy="376385"/>
          </a:xfrm>
          <a:prstGeom prst="rect">
            <a:avLst/>
          </a:prstGeom>
          <a:solidFill>
            <a:schemeClr val="accent1">
              <a:lumMod val="75000"/>
            </a:schemeClr>
          </a:solidFill>
        </p:spPr>
        <p:txBody>
          <a:bodyPr wrap="square" rtlCol="0">
            <a:spAutoFit/>
          </a:bodyPr>
          <a:lstStyle/>
          <a:p>
            <a:pPr algn="ctr"/>
            <a:r>
              <a:rPr lang="de-DE" sz="1846" b="1" dirty="0">
                <a:solidFill>
                  <a:schemeClr val="bg1"/>
                </a:solidFill>
              </a:rPr>
              <a:t>Einführungsphase</a:t>
            </a:r>
          </a:p>
        </p:txBody>
      </p:sp>
      <p:sp>
        <p:nvSpPr>
          <p:cNvPr id="29" name="Textfeld 28"/>
          <p:cNvSpPr txBox="1"/>
          <p:nvPr/>
        </p:nvSpPr>
        <p:spPr>
          <a:xfrm>
            <a:off x="6745203" y="2457871"/>
            <a:ext cx="2614246" cy="369332"/>
          </a:xfrm>
          <a:prstGeom prst="rect">
            <a:avLst/>
          </a:prstGeom>
          <a:solidFill>
            <a:schemeClr val="accent1">
              <a:lumMod val="75000"/>
            </a:schemeClr>
          </a:solidFill>
        </p:spPr>
        <p:txBody>
          <a:bodyPr wrap="square" rtlCol="0">
            <a:spAutoFit/>
          </a:bodyPr>
          <a:lstStyle/>
          <a:p>
            <a:pPr algn="ctr"/>
            <a:r>
              <a:rPr lang="de-DE" b="1" dirty="0">
                <a:solidFill>
                  <a:schemeClr val="bg1"/>
                </a:solidFill>
              </a:rPr>
              <a:t>Qualifikationsphase</a:t>
            </a:r>
          </a:p>
        </p:txBody>
      </p:sp>
      <p:sp>
        <p:nvSpPr>
          <p:cNvPr id="34" name="Nach oben gebogener Pfeil 33"/>
          <p:cNvSpPr/>
          <p:nvPr/>
        </p:nvSpPr>
        <p:spPr>
          <a:xfrm>
            <a:off x="5855541" y="3829305"/>
            <a:ext cx="1696842" cy="529654"/>
          </a:xfrm>
          <a:prstGeom prst="bentUpArrow">
            <a:avLst>
              <a:gd name="adj1" fmla="val 41659"/>
              <a:gd name="adj2" fmla="val 45446"/>
              <a:gd name="adj3" fmla="val 365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62" dirty="0"/>
              <a:t>Sek 1 mit R+</a:t>
            </a:r>
          </a:p>
        </p:txBody>
      </p:sp>
      <p:sp>
        <p:nvSpPr>
          <p:cNvPr id="35" name="Textfeld 34"/>
          <p:cNvSpPr txBox="1"/>
          <p:nvPr/>
        </p:nvSpPr>
        <p:spPr>
          <a:xfrm>
            <a:off x="1314606" y="1729650"/>
            <a:ext cx="4150290" cy="3216906"/>
          </a:xfrm>
          <a:prstGeom prst="rect">
            <a:avLst/>
          </a:prstGeom>
          <a:noFill/>
        </p:spPr>
        <p:txBody>
          <a:bodyPr wrap="square" rtlCol="0">
            <a:spAutoFit/>
          </a:bodyPr>
          <a:lstStyle/>
          <a:p>
            <a:pPr marL="263776" indent="-263776">
              <a:buFont typeface="Arial" panose="020B0604020202020204" pitchFamily="34" charset="0"/>
              <a:buChar char="•"/>
            </a:pPr>
            <a:r>
              <a:rPr lang="de-DE" sz="1846" dirty="0"/>
              <a:t>Zukunftswerkstatt: Berufs- und Studienorientierung mit Abschlussziel Abitur</a:t>
            </a:r>
          </a:p>
          <a:p>
            <a:pPr marL="263776" indent="-263776">
              <a:buFont typeface="Arial" panose="020B0604020202020204" pitchFamily="34" charset="0"/>
              <a:buChar char="•"/>
            </a:pPr>
            <a:r>
              <a:rPr lang="de-DE" sz="1846" dirty="0"/>
              <a:t>Wahl von Leistungskursen</a:t>
            </a:r>
          </a:p>
          <a:p>
            <a:pPr marL="263776" indent="-263776">
              <a:buFont typeface="Arial" panose="020B0604020202020204" pitchFamily="34" charset="0"/>
              <a:buChar char="•"/>
            </a:pPr>
            <a:r>
              <a:rPr lang="de-DE" sz="1846" dirty="0"/>
              <a:t>Berufspraktikum in der Einführungsphase</a:t>
            </a:r>
          </a:p>
          <a:p>
            <a:pPr marL="263776" indent="-263776">
              <a:buFont typeface="Arial" panose="020B0604020202020204" pitchFamily="34" charset="0"/>
              <a:buChar char="•"/>
            </a:pPr>
            <a:r>
              <a:rPr lang="de-DE" sz="1846" dirty="0"/>
              <a:t>Zusammenführen der Schülerinnen und Schüler aus verschiedenen Schulen</a:t>
            </a:r>
          </a:p>
          <a:p>
            <a:pPr marL="263776" indent="-263776">
              <a:buFont typeface="Arial" panose="020B0604020202020204" pitchFamily="34" charset="0"/>
              <a:buChar char="•"/>
            </a:pPr>
            <a:r>
              <a:rPr lang="de-DE" sz="1846" dirty="0"/>
              <a:t>Übergang von Klasse 10 in die Gymnasiale Oberstufe</a:t>
            </a:r>
          </a:p>
        </p:txBody>
      </p:sp>
      <p:sp>
        <p:nvSpPr>
          <p:cNvPr id="36" name="Textfeld 35">
            <a:extLst>
              <a:ext uri="{FF2B5EF4-FFF2-40B4-BE49-F238E27FC236}">
                <a16:creationId xmlns:a16="http://schemas.microsoft.com/office/drawing/2014/main" id="{5BF0B801-F783-4FAB-8273-1075056DD661}"/>
              </a:ext>
            </a:extLst>
          </p:cNvPr>
          <p:cNvSpPr txBox="1"/>
          <p:nvPr/>
        </p:nvSpPr>
        <p:spPr>
          <a:xfrm>
            <a:off x="9614959" y="5150150"/>
            <a:ext cx="742854" cy="348109"/>
          </a:xfrm>
          <a:prstGeom prst="rect">
            <a:avLst/>
          </a:prstGeom>
          <a:noFill/>
        </p:spPr>
        <p:txBody>
          <a:bodyPr wrap="square" rtlCol="0">
            <a:spAutoFit/>
          </a:bodyPr>
          <a:lstStyle/>
          <a:p>
            <a:r>
              <a:rPr lang="de-DE" sz="1600" dirty="0">
                <a:solidFill>
                  <a:srgbClr val="0070C0"/>
                </a:solidFill>
              </a:rPr>
              <a:t>Kl. 7 </a:t>
            </a:r>
          </a:p>
        </p:txBody>
      </p:sp>
      <p:sp>
        <p:nvSpPr>
          <p:cNvPr id="37" name="Rechteck 36"/>
          <p:cNvSpPr/>
          <p:nvPr/>
        </p:nvSpPr>
        <p:spPr>
          <a:xfrm>
            <a:off x="7910078" y="3795085"/>
            <a:ext cx="575794" cy="62918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
        <p:nvSpPr>
          <p:cNvPr id="38" name="Pfeil nach oben 37"/>
          <p:cNvSpPr/>
          <p:nvPr/>
        </p:nvSpPr>
        <p:spPr>
          <a:xfrm>
            <a:off x="8047486" y="3875572"/>
            <a:ext cx="294439" cy="467181"/>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62"/>
          </a:p>
        </p:txBody>
      </p:sp>
    </p:spTree>
    <p:extLst>
      <p:ext uri="{BB962C8B-B14F-4D97-AF65-F5344CB8AC3E}">
        <p14:creationId xmlns:p14="http://schemas.microsoft.com/office/powerpoint/2010/main" val="26826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animBg="1"/>
      <p:bldP spid="25" grpId="0" animBg="1"/>
      <p:bldP spid="26" grpId="0"/>
      <p:bldP spid="28" grpId="0" animBg="1"/>
      <p:bldP spid="29" grpId="0" animBg="1"/>
      <p:bldP spid="34" grpId="0" animBg="1"/>
      <p:bldP spid="35" grpId="0" uiExpand="1" build="p" rev="1"/>
      <p:bldP spid="37" grpId="0" animBg="1"/>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638588" y="434466"/>
            <a:ext cx="8844182" cy="1223597"/>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846" b="1" dirty="0">
              <a:latin typeface="Arial" panose="020B0604020202020204" pitchFamily="34" charset="0"/>
              <a:cs typeface="Arial" panose="020B0604020202020204" pitchFamily="34" charset="0"/>
            </a:endParaRPr>
          </a:p>
        </p:txBody>
      </p:sp>
      <p:sp>
        <p:nvSpPr>
          <p:cNvPr id="22" name="Textfeld 21">
            <a:extLst>
              <a:ext uri="{FF2B5EF4-FFF2-40B4-BE49-F238E27FC236}">
                <a16:creationId xmlns:a16="http://schemas.microsoft.com/office/drawing/2014/main" id="{5BF0B801-F783-4FAB-8273-1075056DD661}"/>
              </a:ext>
            </a:extLst>
          </p:cNvPr>
          <p:cNvSpPr txBox="1"/>
          <p:nvPr/>
        </p:nvSpPr>
        <p:spPr>
          <a:xfrm>
            <a:off x="2752532" y="2410442"/>
            <a:ext cx="5082778" cy="3539430"/>
          </a:xfrm>
          <a:prstGeom prst="rect">
            <a:avLst/>
          </a:prstGeom>
          <a:noFill/>
        </p:spPr>
        <p:txBody>
          <a:bodyPr wrap="square" rtlCol="0">
            <a:spAutoFit/>
          </a:bodyPr>
          <a:lstStyle/>
          <a:p>
            <a:pPr algn="ctr"/>
            <a:r>
              <a:rPr lang="de-DE" sz="1600" dirty="0">
                <a:solidFill>
                  <a:srgbClr val="0070C0"/>
                </a:solidFill>
              </a:rPr>
              <a:t>Liebe Eltern unserer 4. Klässler,</a:t>
            </a:r>
            <a:br>
              <a:rPr lang="de-DE" sz="1600" dirty="0">
                <a:solidFill>
                  <a:srgbClr val="0070C0"/>
                </a:solidFill>
              </a:rPr>
            </a:br>
            <a:r>
              <a:rPr lang="de-DE" sz="1600" dirty="0">
                <a:solidFill>
                  <a:srgbClr val="0070C0"/>
                </a:solidFill>
              </a:rPr>
              <a:t/>
            </a:r>
            <a:br>
              <a:rPr lang="de-DE" sz="1600" dirty="0">
                <a:solidFill>
                  <a:srgbClr val="0070C0"/>
                </a:solidFill>
              </a:rPr>
            </a:br>
            <a:r>
              <a:rPr lang="de-DE" sz="1600" dirty="0">
                <a:solidFill>
                  <a:srgbClr val="0070C0"/>
                </a:solidFill>
              </a:rPr>
              <a:t>wir hoffen sehr, dass Sie sich durch diese Präsentation ausreichend informiert fühlen. Bei Rückfragen stehen wir als Schulleiterinnen als auch die Klassenlehrerinnen Ihrer Kinder Ihnen selbstverständlich zur Verfügung.</a:t>
            </a:r>
            <a:br>
              <a:rPr lang="de-DE" sz="1600" dirty="0">
                <a:solidFill>
                  <a:srgbClr val="0070C0"/>
                </a:solidFill>
              </a:rPr>
            </a:br>
            <a:r>
              <a:rPr lang="de-DE" sz="1600" dirty="0">
                <a:solidFill>
                  <a:srgbClr val="0070C0"/>
                </a:solidFill>
              </a:rPr>
              <a:t/>
            </a:r>
            <a:br>
              <a:rPr lang="de-DE" sz="1600" dirty="0">
                <a:solidFill>
                  <a:srgbClr val="0070C0"/>
                </a:solidFill>
              </a:rPr>
            </a:br>
            <a:r>
              <a:rPr lang="de-DE" sz="1600" dirty="0">
                <a:solidFill>
                  <a:srgbClr val="0070C0"/>
                </a:solidFill>
              </a:rPr>
              <a:t>Kirsten Schweitzer (</a:t>
            </a:r>
            <a:r>
              <a:rPr lang="de-DE" sz="1600" dirty="0" err="1">
                <a:solidFill>
                  <a:srgbClr val="0070C0"/>
                </a:solidFill>
              </a:rPr>
              <a:t>Geiersbergschule</a:t>
            </a:r>
            <a:r>
              <a:rPr lang="de-DE" sz="1600" dirty="0">
                <a:solidFill>
                  <a:srgbClr val="0070C0"/>
                </a:solidFill>
              </a:rPr>
              <a:t> und </a:t>
            </a:r>
            <a:r>
              <a:rPr lang="de-DE" sz="1600" dirty="0" err="1">
                <a:solidFill>
                  <a:srgbClr val="0070C0"/>
                </a:solidFill>
              </a:rPr>
              <a:t>Wiebelsbacher</a:t>
            </a:r>
            <a:r>
              <a:rPr lang="de-DE" sz="1600" dirty="0">
                <a:solidFill>
                  <a:srgbClr val="0070C0"/>
                </a:solidFill>
              </a:rPr>
              <a:t> Schule)</a:t>
            </a:r>
            <a:br>
              <a:rPr lang="de-DE" sz="1600" dirty="0">
                <a:solidFill>
                  <a:srgbClr val="0070C0"/>
                </a:solidFill>
              </a:rPr>
            </a:br>
            <a:r>
              <a:rPr lang="de-DE" sz="1600" dirty="0">
                <a:solidFill>
                  <a:srgbClr val="0070C0"/>
                </a:solidFill>
              </a:rPr>
              <a:t>Petra Wilhelms (</a:t>
            </a:r>
            <a:r>
              <a:rPr lang="de-DE" sz="1600" dirty="0" err="1">
                <a:solidFill>
                  <a:srgbClr val="0070C0"/>
                </a:solidFill>
              </a:rPr>
              <a:t>Wendelinusschule</a:t>
            </a:r>
            <a:r>
              <a:rPr lang="de-DE" sz="1600" dirty="0">
                <a:solidFill>
                  <a:srgbClr val="0070C0"/>
                </a:solidFill>
              </a:rPr>
              <a:t> und </a:t>
            </a:r>
            <a:r>
              <a:rPr lang="de-DE" sz="1600" dirty="0" err="1">
                <a:solidFill>
                  <a:srgbClr val="0070C0"/>
                </a:solidFill>
              </a:rPr>
              <a:t>Hasselbachschule</a:t>
            </a:r>
            <a:r>
              <a:rPr lang="de-DE" sz="1600" dirty="0">
                <a:solidFill>
                  <a:srgbClr val="0070C0"/>
                </a:solidFill>
              </a:rPr>
              <a:t>)</a:t>
            </a:r>
            <a:br>
              <a:rPr lang="de-DE" sz="1600" dirty="0">
                <a:solidFill>
                  <a:srgbClr val="0070C0"/>
                </a:solidFill>
              </a:rPr>
            </a:br>
            <a:r>
              <a:rPr lang="de-DE" sz="1600" dirty="0">
                <a:solidFill>
                  <a:srgbClr val="0070C0"/>
                </a:solidFill>
              </a:rPr>
              <a:t>Natascha </a:t>
            </a:r>
            <a:r>
              <a:rPr lang="de-DE" sz="1600" dirty="0" err="1">
                <a:solidFill>
                  <a:srgbClr val="0070C0"/>
                </a:solidFill>
              </a:rPr>
              <a:t>Fecher-Blochet</a:t>
            </a:r>
            <a:r>
              <a:rPr lang="de-DE" sz="1600" dirty="0">
                <a:solidFill>
                  <a:srgbClr val="0070C0"/>
                </a:solidFill>
              </a:rPr>
              <a:t> (Grundschule im Grünen)</a:t>
            </a:r>
            <a:br>
              <a:rPr lang="de-DE" sz="1600" dirty="0">
                <a:solidFill>
                  <a:srgbClr val="0070C0"/>
                </a:solidFill>
              </a:rPr>
            </a:br>
            <a:r>
              <a:rPr lang="de-DE" sz="1600" dirty="0">
                <a:solidFill>
                  <a:srgbClr val="0070C0"/>
                </a:solidFill>
              </a:rPr>
              <a:t>Marion Braun (</a:t>
            </a:r>
            <a:r>
              <a:rPr lang="de-DE" sz="1600">
                <a:solidFill>
                  <a:srgbClr val="0070C0"/>
                </a:solidFill>
              </a:rPr>
              <a:t>Heubacher Schule)</a:t>
            </a:r>
            <a:endParaRPr lang="de-DE" sz="1600" dirty="0">
              <a:solidFill>
                <a:srgbClr val="0070C0"/>
              </a:solidFill>
            </a:endParaRPr>
          </a:p>
        </p:txBody>
      </p:sp>
      <p:sp>
        <p:nvSpPr>
          <p:cNvPr id="27" name="Textfeld 26"/>
          <p:cNvSpPr txBox="1"/>
          <p:nvPr/>
        </p:nvSpPr>
        <p:spPr>
          <a:xfrm>
            <a:off x="6664880" y="4447558"/>
            <a:ext cx="2927429" cy="575414"/>
          </a:xfrm>
          <a:prstGeom prst="rect">
            <a:avLst/>
          </a:prstGeom>
          <a:noFill/>
        </p:spPr>
        <p:txBody>
          <a:bodyPr wrap="square" rtlCol="0">
            <a:spAutoFit/>
          </a:bodyPr>
          <a:lstStyle/>
          <a:p>
            <a:pPr algn="ctr"/>
            <a:r>
              <a:rPr lang="de-DE" sz="1662" b="1" dirty="0">
                <a:solidFill>
                  <a:schemeClr val="bg1"/>
                </a:solidFill>
              </a:rPr>
              <a:t>+ Wahlunterricht</a:t>
            </a:r>
          </a:p>
          <a:p>
            <a:pPr algn="ctr"/>
            <a:r>
              <a:rPr lang="de-DE" sz="1477" b="1" dirty="0">
                <a:solidFill>
                  <a:schemeClr val="bg1"/>
                </a:solidFill>
              </a:rPr>
              <a:t>(3. </a:t>
            </a:r>
            <a:r>
              <a:rPr lang="de-DE" sz="1477" b="1" dirty="0" err="1">
                <a:solidFill>
                  <a:schemeClr val="bg1"/>
                </a:solidFill>
              </a:rPr>
              <a:t>FSpr</a:t>
            </a:r>
            <a:r>
              <a:rPr lang="de-DE" sz="1477" b="1" dirty="0">
                <a:solidFill>
                  <a:schemeClr val="bg1"/>
                </a:solidFill>
              </a:rPr>
              <a:t>. od. AG-Unterricht)</a:t>
            </a:r>
          </a:p>
        </p:txBody>
      </p:sp>
      <p:sp>
        <p:nvSpPr>
          <p:cNvPr id="34" name="Nach oben gebogener Pfeil 33"/>
          <p:cNvSpPr/>
          <p:nvPr/>
        </p:nvSpPr>
        <p:spPr>
          <a:xfrm flipH="1">
            <a:off x="3047959" y="7428242"/>
            <a:ext cx="2177183" cy="679712"/>
          </a:xfrm>
          <a:prstGeom prst="bentUpArrow">
            <a:avLst>
              <a:gd name="adj1" fmla="val 41659"/>
              <a:gd name="adj2" fmla="val 45446"/>
              <a:gd name="adj3"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sz="1662" dirty="0"/>
          </a:p>
        </p:txBody>
      </p:sp>
      <p:sp>
        <p:nvSpPr>
          <p:cNvPr id="35" name="Textfeld 34"/>
          <p:cNvSpPr txBox="1"/>
          <p:nvPr/>
        </p:nvSpPr>
        <p:spPr>
          <a:xfrm>
            <a:off x="1314606" y="1729650"/>
            <a:ext cx="4150290" cy="660437"/>
          </a:xfrm>
          <a:prstGeom prst="rect">
            <a:avLst/>
          </a:prstGeom>
          <a:noFill/>
        </p:spPr>
        <p:txBody>
          <a:bodyPr wrap="square" rtlCol="0">
            <a:spAutoFit/>
          </a:bodyPr>
          <a:lstStyle/>
          <a:p>
            <a:pPr marL="263776" indent="-263776">
              <a:buFont typeface="Arial" panose="020B0604020202020204" pitchFamily="34" charset="0"/>
              <a:buChar char="•"/>
            </a:pPr>
            <a:endParaRPr lang="de-DE" sz="1846" dirty="0"/>
          </a:p>
          <a:p>
            <a:pPr marL="263776" indent="-263776">
              <a:buFont typeface="Arial" panose="020B0604020202020204" pitchFamily="34" charset="0"/>
              <a:buChar char="•"/>
            </a:pPr>
            <a:endParaRPr lang="de-DE" sz="1846" dirty="0"/>
          </a:p>
        </p:txBody>
      </p:sp>
      <p:sp>
        <p:nvSpPr>
          <p:cNvPr id="36" name="Textfeld 35">
            <a:extLst>
              <a:ext uri="{FF2B5EF4-FFF2-40B4-BE49-F238E27FC236}">
                <a16:creationId xmlns:a16="http://schemas.microsoft.com/office/drawing/2014/main" id="{5BF0B801-F783-4FAB-8273-1075056DD661}"/>
              </a:ext>
            </a:extLst>
          </p:cNvPr>
          <p:cNvSpPr txBox="1"/>
          <p:nvPr/>
        </p:nvSpPr>
        <p:spPr>
          <a:xfrm>
            <a:off x="9614959" y="5150150"/>
            <a:ext cx="742854" cy="348109"/>
          </a:xfrm>
          <a:prstGeom prst="rect">
            <a:avLst/>
          </a:prstGeom>
          <a:noFill/>
        </p:spPr>
        <p:txBody>
          <a:bodyPr wrap="square" rtlCol="0">
            <a:spAutoFit/>
          </a:bodyPr>
          <a:lstStyle/>
          <a:p>
            <a:r>
              <a:rPr lang="de-DE" sz="1600" dirty="0">
                <a:solidFill>
                  <a:srgbClr val="0070C0"/>
                </a:solidFill>
              </a:rPr>
              <a:t> </a:t>
            </a:r>
          </a:p>
        </p:txBody>
      </p:sp>
    </p:spTree>
    <p:extLst>
      <p:ext uri="{BB962C8B-B14F-4D97-AF65-F5344CB8AC3E}">
        <p14:creationId xmlns:p14="http://schemas.microsoft.com/office/powerpoint/2010/main" val="10989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animBg="1"/>
      <p:bldP spid="35" grpId="0" uiExpand="1" build="p" rev="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p:cNvSpPr>
            <a:spLocks noGrp="1"/>
          </p:cNvSpPr>
          <p:nvPr>
            <p:ph idx="1"/>
          </p:nvPr>
        </p:nvSpPr>
        <p:spPr>
          <a:xfrm>
            <a:off x="2057400" y="1979613"/>
            <a:ext cx="7772400" cy="4114800"/>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Spätestens bis zum 25. Februar erhalten Sie von der Grund-schule die Einladung zu einem persönlichen Beratungsgespräch.</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Bei diesem Beratungsgespräch wird Ihnen auch das Anmelde-formular für die weiterführenden Schulen ausgehändigt. </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Auf diesem Formular wählen Sie einen der drei Bildungsgänge für Ihr Kind aus.</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Außerdem tragen Sie auf dem Formular ein, welche Schulform und welche Schule Sie für Ihr Kind vorrangig wünschen.</a:t>
            </a:r>
          </a:p>
          <a:p>
            <a:pPr marL="285750" indent="-285750" eaLnBrk="1" hangingPunct="1">
              <a:spcAft>
                <a:spcPts val="1000"/>
              </a:spcAft>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8196" name="Rectangle 2"/>
          <p:cNvSpPr txBox="1">
            <a:spLocks noChangeArrowheads="1"/>
          </p:cNvSpPr>
          <p:nvPr/>
        </p:nvSpPr>
        <p:spPr bwMode="auto">
          <a:xfrm>
            <a:off x="2057400" y="838201"/>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fontAlgn="base" hangingPunct="1">
              <a:lnSpc>
                <a:spcPct val="100000"/>
              </a:lnSpc>
              <a:spcBef>
                <a:spcPct val="0"/>
              </a:spcBef>
              <a:spcAft>
                <a:spcPct val="0"/>
              </a:spcAft>
              <a:defRPr/>
            </a:pPr>
            <a:r>
              <a:rPr lang="de-DE" altLang="de-DE" sz="2400" b="1" dirty="0">
                <a:solidFill>
                  <a:srgbClr val="2D2DB9">
                    <a:lumMod val="75000"/>
                  </a:srgbClr>
                </a:solidFill>
                <a:ea typeface="MS PGothic" pitchFamily="34" charset="-128"/>
                <a:cs typeface="Arial" charset="0"/>
              </a:rPr>
              <a:t>Welche Unterstützung bekommen Eltern bei der Entscheidung von der Schule? </a:t>
            </a:r>
          </a:p>
        </p:txBody>
      </p:sp>
      <p:sp>
        <p:nvSpPr>
          <p:cNvPr id="11"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216434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2"/>
          <p:cNvSpPr>
            <a:spLocks noGrp="1"/>
          </p:cNvSpPr>
          <p:nvPr>
            <p:ph idx="1"/>
          </p:nvPr>
        </p:nvSpPr>
        <p:spPr>
          <a:xfrm>
            <a:off x="2057400" y="1979613"/>
            <a:ext cx="7772400" cy="4114800"/>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In diesem Fall werden Sie von der Schule zeitnah schriftlich informiert.</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Die Begründung wird Ihnen schriftlich erläutert.</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Außerdem erhalten Sie ein Angebot für ein weiteres Beratungs-gespräch in der Schule.</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Wenn Sie an Ihrer Wahl des Bildungsganges festhalten wollen, teilen Sie dies der Grundschule bis zum 5. April schriftlich mit.</a:t>
            </a:r>
          </a:p>
          <a:p>
            <a:pPr eaLnBrk="1" hangingPunct="1">
              <a:spcAft>
                <a:spcPts val="1000"/>
              </a:spcAft>
              <a:buFont typeface="Arial" panose="020B0604020202020204" pitchFamily="34" charset="0"/>
              <a:buChar char="•"/>
              <a:defRPr/>
            </a:pPr>
            <a:r>
              <a:rPr lang="de-DE" altLang="de-DE" sz="2000" dirty="0">
                <a:solidFill>
                  <a:schemeClr val="accent6">
                    <a:lumMod val="75000"/>
                  </a:schemeClr>
                </a:solidFill>
                <a:cs typeface="Arial" charset="0"/>
              </a:rPr>
              <a:t>Die Entscheidung über den Bildungsgang treffen und </a:t>
            </a:r>
            <a:r>
              <a:rPr lang="de-DE" altLang="de-DE" sz="2000" dirty="0" err="1">
                <a:solidFill>
                  <a:schemeClr val="accent6">
                    <a:lumMod val="75000"/>
                  </a:schemeClr>
                </a:solidFill>
                <a:cs typeface="Arial" charset="0"/>
              </a:rPr>
              <a:t>ver</a:t>
            </a:r>
            <a:r>
              <a:rPr lang="de-DE" altLang="de-DE" sz="2000" dirty="0">
                <a:solidFill>
                  <a:schemeClr val="accent6">
                    <a:lumMod val="75000"/>
                  </a:schemeClr>
                </a:solidFill>
                <a:cs typeface="Arial" charset="0"/>
              </a:rPr>
              <a:t>-antworten letztlich Sie als Eltern.</a:t>
            </a:r>
          </a:p>
          <a:p>
            <a:pPr marL="285750" indent="-285750" eaLnBrk="1" hangingPunct="1">
              <a:spcAft>
                <a:spcPts val="1000"/>
              </a:spcAft>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9220" name="Rectangle 2"/>
          <p:cNvSpPr txBox="1">
            <a:spLocks noChangeArrowheads="1"/>
          </p:cNvSpPr>
          <p:nvPr/>
        </p:nvSpPr>
        <p:spPr bwMode="auto">
          <a:xfrm>
            <a:off x="2057400" y="838201"/>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fontAlgn="base" hangingPunct="1">
              <a:lnSpc>
                <a:spcPct val="100000"/>
              </a:lnSpc>
              <a:spcBef>
                <a:spcPct val="0"/>
              </a:spcBef>
              <a:spcAft>
                <a:spcPct val="0"/>
              </a:spcAft>
              <a:defRPr/>
            </a:pPr>
            <a:r>
              <a:rPr lang="de-DE" altLang="de-DE" sz="2400" b="1" dirty="0">
                <a:solidFill>
                  <a:srgbClr val="2D2DB9">
                    <a:lumMod val="75000"/>
                  </a:srgbClr>
                </a:solidFill>
                <a:ea typeface="MS PGothic" pitchFamily="34" charset="-128"/>
                <a:cs typeface="Arial" charset="0"/>
              </a:rPr>
              <a:t>Was geschieht, wenn Eltern einen Bildungsgang wählen, der von der Schule nicht empfohlen wird?</a:t>
            </a:r>
          </a:p>
        </p:txBody>
      </p:sp>
      <p:sp>
        <p:nvSpPr>
          <p:cNvPr id="11"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348321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p:cNvSpPr>
            <a:spLocks noGrp="1"/>
          </p:cNvSpPr>
          <p:nvPr>
            <p:ph idx="1"/>
          </p:nvPr>
        </p:nvSpPr>
        <p:spPr>
          <a:xfrm>
            <a:off x="2057400" y="1979613"/>
            <a:ext cx="7772400" cy="4114800"/>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Alle drei Bildungsgänge der weiterführenden Schulen haben einen gemeinsamen Kernbereich an Fächern.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Sie unterscheiden sich jedoch deutlich in ihren Anforderungen.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Jedem Kind sollte der Besuch des Bildungsganges ermöglicht werden, der seinem bisherigen Leistungsstand, seiner Lern-entwicklung und seiner Arbeitshaltung am besten entspricht.</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Deshalb hat die Grundschule die Aufgabe, dazu am Ende der Jahrgangsstufe 4 eine fachliche Aussage zu treffen und Sie als Eltern entsprechend zu beraten.</a:t>
            </a:r>
            <a:endParaRPr lang="de-DE" altLang="de-DE" dirty="0">
              <a:solidFill>
                <a:schemeClr val="accent6">
                  <a:lumMod val="75000"/>
                </a:schemeClr>
              </a:solidFill>
              <a:cs typeface="Arial" charset="0"/>
            </a:endParaRP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10244" name="Rectangle 2"/>
          <p:cNvSpPr txBox="1">
            <a:spLocks noChangeArrowheads="1"/>
          </p:cNvSpPr>
          <p:nvPr/>
        </p:nvSpPr>
        <p:spPr bwMode="auto">
          <a:xfrm>
            <a:off x="2057400" y="838201"/>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fontAlgn="base" hangingPunct="1">
              <a:lnSpc>
                <a:spcPct val="100000"/>
              </a:lnSpc>
              <a:spcBef>
                <a:spcPct val="0"/>
              </a:spcBef>
              <a:spcAft>
                <a:spcPct val="0"/>
              </a:spcAft>
              <a:defRPr/>
            </a:pPr>
            <a:r>
              <a:rPr lang="de-DE" altLang="de-DE" sz="2400" b="1" dirty="0">
                <a:solidFill>
                  <a:srgbClr val="2D2DB9">
                    <a:lumMod val="75000"/>
                  </a:srgbClr>
                </a:solidFill>
                <a:ea typeface="MS PGothic" pitchFamily="34" charset="-128"/>
                <a:cs typeface="Arial" charset="0"/>
              </a:rPr>
              <a:t>Warum gibt die Grundschule überhaupt eine Empfehlung ab, wenn die Entscheidung über den Bildungsgang bei den Eltern liegt?</a:t>
            </a:r>
          </a:p>
          <a:p>
            <a:pPr algn="ctr" eaLnBrk="1" fontAlgn="base" hangingPunct="1">
              <a:lnSpc>
                <a:spcPct val="100000"/>
              </a:lnSpc>
              <a:spcBef>
                <a:spcPct val="0"/>
              </a:spcBef>
              <a:spcAft>
                <a:spcPct val="0"/>
              </a:spcAft>
              <a:defRPr/>
            </a:pPr>
            <a:endParaRPr lang="de-DE" altLang="de-DE" sz="2400" b="1" dirty="0">
              <a:solidFill>
                <a:srgbClr val="153674"/>
              </a:solidFill>
              <a:ea typeface="MS PGothic" pitchFamily="34" charset="-128"/>
              <a:cs typeface="Arial" charset="0"/>
            </a:endParaRPr>
          </a:p>
        </p:txBody>
      </p:sp>
      <p:sp>
        <p:nvSpPr>
          <p:cNvPr id="11"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361676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p:cNvSpPr>
            <a:spLocks noGrp="1"/>
          </p:cNvSpPr>
          <p:nvPr>
            <p:ph idx="1"/>
          </p:nvPr>
        </p:nvSpPr>
        <p:spPr>
          <a:xfrm>
            <a:off x="2057400" y="1557339"/>
            <a:ext cx="7772400" cy="4751387"/>
          </a:xfrm>
        </p:spPr>
        <p:txBody>
          <a:bodyPr/>
          <a:lstStyle/>
          <a:p>
            <a:pPr marL="285750" indent="-285750" eaLnBrk="1" hangingPunct="1">
              <a:spcAft>
                <a:spcPts val="1000"/>
              </a:spcAft>
              <a:buFontTx/>
              <a:buChar char="•"/>
              <a:defRPr/>
            </a:pPr>
            <a:r>
              <a:rPr lang="de-DE" altLang="de-DE" sz="2000" dirty="0">
                <a:solidFill>
                  <a:schemeClr val="accent6">
                    <a:lumMod val="75000"/>
                  </a:schemeClr>
                </a:solidFill>
              </a:rPr>
              <a:t>Die Grundschullehrkräfte können den b</a:t>
            </a:r>
            <a:r>
              <a:rPr lang="de-DE" altLang="de-DE" sz="2000" dirty="0">
                <a:solidFill>
                  <a:schemeClr val="accent6">
                    <a:lumMod val="75000"/>
                  </a:schemeClr>
                </a:solidFill>
                <a:cs typeface="Arial" charset="0"/>
              </a:rPr>
              <a:t>isherigen Leistungsstand, die Lernentwicklung und die Arbeitshaltung eines Kindes </a:t>
            </a:r>
            <a:r>
              <a:rPr lang="de-DE" altLang="de-DE" sz="2000" dirty="0">
                <a:solidFill>
                  <a:schemeClr val="accent6">
                    <a:lumMod val="75000"/>
                  </a:schemeClr>
                </a:solidFill>
              </a:rPr>
              <a:t>aufgrund ihrer täglichen Unterrichtspraxis gut beurteilen.</a:t>
            </a: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r>
              <a:rPr lang="de-DE" altLang="de-DE" sz="2000" dirty="0">
                <a:solidFill>
                  <a:schemeClr val="accent6">
                    <a:lumMod val="75000"/>
                  </a:schemeClr>
                </a:solidFill>
              </a:rPr>
              <a:t>Außerdem kennen sie die unterschiedlichen Anforderungen der drei Bildungsgänge der weiterführenden Schulen.</a:t>
            </a: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r>
              <a:rPr lang="de-DE" altLang="de-DE" sz="2000" dirty="0">
                <a:solidFill>
                  <a:schemeClr val="accent6">
                    <a:lumMod val="75000"/>
                  </a:schemeClr>
                </a:solidFill>
              </a:rPr>
              <a:t>Sie können deshalb gut einschätzen, ob ein Kind in einem bestimmten Bildungsgang voraussichtlich erfolgreich mitarbeiten kann.</a:t>
            </a:r>
          </a:p>
          <a:p>
            <a:pPr marL="285750" indent="-285750" eaLnBrk="1" hangingPunct="1">
              <a:spcAft>
                <a:spcPts val="1000"/>
              </a:spcAft>
              <a:buFontTx/>
              <a:buChar char="•"/>
              <a:defRPr/>
            </a:pPr>
            <a:r>
              <a:rPr lang="de-DE" altLang="de-DE" sz="2000" dirty="0">
                <a:solidFill>
                  <a:schemeClr val="accent6">
                    <a:lumMod val="75000"/>
                  </a:schemeClr>
                </a:solidFill>
              </a:rPr>
              <a:t>In der Rückschau auf schulische Laufbahnen von Jugendlichen zeigt sich, dass die Grundschulempfehlungen sehr zutreffend sind.</a:t>
            </a: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11268" name="Rectangle 2"/>
          <p:cNvSpPr txBox="1">
            <a:spLocks noChangeArrowheads="1"/>
          </p:cNvSpPr>
          <p:nvPr/>
        </p:nvSpPr>
        <p:spPr bwMode="auto">
          <a:xfrm>
            <a:off x="2057400" y="838200"/>
            <a:ext cx="7772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algn="ctr" eaLnBrk="1" fontAlgn="base" hangingPunct="1">
              <a:lnSpc>
                <a:spcPct val="100000"/>
              </a:lnSpc>
              <a:spcBef>
                <a:spcPct val="0"/>
              </a:spcBef>
              <a:spcAft>
                <a:spcPct val="0"/>
              </a:spcAft>
              <a:defRPr/>
            </a:pPr>
            <a:r>
              <a:rPr lang="de-DE" altLang="de-DE" sz="2400" b="1" dirty="0">
                <a:solidFill>
                  <a:srgbClr val="2D2DB9">
                    <a:lumMod val="75000"/>
                  </a:srgbClr>
                </a:solidFill>
                <a:ea typeface="MS PGothic" pitchFamily="34" charset="-128"/>
                <a:cs typeface="Arial" charset="0"/>
              </a:rPr>
              <a:t>Wie zutreffend sind die Grundschulempfehlungen?</a:t>
            </a:r>
          </a:p>
        </p:txBody>
      </p:sp>
      <p:sp>
        <p:nvSpPr>
          <p:cNvPr id="11"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343613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p:cNvSpPr>
            <a:spLocks noGrp="1"/>
          </p:cNvSpPr>
          <p:nvPr>
            <p:ph idx="1"/>
          </p:nvPr>
        </p:nvSpPr>
        <p:spPr>
          <a:xfrm>
            <a:off x="2057400" y="1979613"/>
            <a:ext cx="7772400" cy="4114800"/>
          </a:xfrm>
        </p:spPr>
        <p:txBody>
          <a:bodyPr/>
          <a:lstStyle/>
          <a:p>
            <a:pPr marL="0" indent="0">
              <a:defRPr/>
            </a:pPr>
            <a:r>
              <a:rPr lang="de-DE" altLang="de-DE" sz="2000" dirty="0">
                <a:solidFill>
                  <a:schemeClr val="accent6">
                    <a:lumMod val="75000"/>
                  </a:schemeClr>
                </a:solidFill>
              </a:rPr>
              <a:t>Zur Unterstützung Ihrer Entscheidung für die zukünftige Schullauf-bahn Ihres Kindes in der weiterführenden Schule erhalten Sie folgende Informationen:</a:t>
            </a:r>
          </a:p>
          <a:p>
            <a:pPr>
              <a:buFont typeface="Arial" panose="020B0604020202020204" pitchFamily="34" charset="0"/>
              <a:buChar char="•"/>
              <a:defRPr/>
            </a:pPr>
            <a:r>
              <a:rPr lang="de-DE" altLang="de-DE" sz="2000" dirty="0">
                <a:solidFill>
                  <a:schemeClr val="accent6">
                    <a:lumMod val="75000"/>
                  </a:schemeClr>
                </a:solidFill>
              </a:rPr>
              <a:t>Welche Abschlüsse können erworben werden?</a:t>
            </a:r>
          </a:p>
          <a:p>
            <a:pPr>
              <a:buFont typeface="Arial" panose="020B0604020202020204" pitchFamily="34" charset="0"/>
              <a:buChar char="•"/>
              <a:defRPr/>
            </a:pPr>
            <a:r>
              <a:rPr lang="de-DE" altLang="de-DE" sz="2000" dirty="0">
                <a:solidFill>
                  <a:schemeClr val="accent6">
                    <a:lumMod val="75000"/>
                  </a:schemeClr>
                </a:solidFill>
              </a:rPr>
              <a:t>Welche Bildungsgänge werden in der Sekundarstufe I angeboten? </a:t>
            </a:r>
          </a:p>
          <a:p>
            <a:pPr>
              <a:buFont typeface="Arial" panose="020B0604020202020204" pitchFamily="34" charset="0"/>
              <a:buChar char="•"/>
              <a:defRPr/>
            </a:pPr>
            <a:r>
              <a:rPr lang="de-DE" altLang="de-DE" sz="2000" dirty="0">
                <a:solidFill>
                  <a:schemeClr val="accent6">
                    <a:lumMod val="75000"/>
                  </a:schemeClr>
                </a:solidFill>
              </a:rPr>
              <a:t>Welche Schulformen werden für die jeweiligen Bildungsgänge angeboten?</a:t>
            </a:r>
          </a:p>
          <a:p>
            <a:pPr>
              <a:buFont typeface="Arial" panose="020B0604020202020204" pitchFamily="34" charset="0"/>
              <a:buChar char="•"/>
              <a:defRPr/>
            </a:pPr>
            <a:r>
              <a:rPr lang="de-DE" altLang="de-DE" sz="2000" dirty="0">
                <a:solidFill>
                  <a:schemeClr val="accent6">
                    <a:lumMod val="75000"/>
                  </a:schemeClr>
                </a:solidFill>
              </a:rPr>
              <a:t>Welche Besonderheiten haben die Schulformen?</a:t>
            </a:r>
          </a:p>
          <a:p>
            <a:pPr>
              <a:buFont typeface="Arial" panose="020B0604020202020204" pitchFamily="34" charset="0"/>
              <a:buChar char="•"/>
              <a:defRPr/>
            </a:pPr>
            <a:r>
              <a:rPr lang="de-DE" altLang="de-DE" sz="2000" dirty="0">
                <a:solidFill>
                  <a:schemeClr val="accent6">
                    <a:lumMod val="75000"/>
                  </a:schemeClr>
                </a:solidFill>
              </a:rPr>
              <a:t>Wie geht es weiter nach der Sekundarstufe I?</a:t>
            </a:r>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marL="0" indent="0">
              <a:defRPr/>
            </a:pPr>
            <a:endParaRPr lang="de-DE" altLang="de-DE" sz="2000" dirty="0"/>
          </a:p>
          <a:p>
            <a:pPr>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fontAlgn="base">
              <a:spcBef>
                <a:spcPct val="0"/>
              </a:spcBef>
              <a:spcAft>
                <a:spcPct val="0"/>
              </a:spcAft>
              <a:defRPr/>
            </a:pPr>
            <a:fld id="{28FAD278-A9C7-4686-88A6-BD1EDC39DE5F}" type="datetime2">
              <a:rPr lang="de-DE">
                <a:latin typeface="Arial"/>
              </a:rPr>
              <a:pPr fontAlgn="base">
                <a:spcBef>
                  <a:spcPct val="0"/>
                </a:spcBef>
                <a:spcAft>
                  <a:spcPct val="0"/>
                </a:spcAft>
                <a:defRPr/>
              </a:pPr>
              <a:t>Montag, 2. November 2020</a:t>
            </a:fld>
            <a:endParaRPr lang="de-DE" dirty="0">
              <a:latin typeface="Arial"/>
            </a:endParaRPr>
          </a:p>
        </p:txBody>
      </p:sp>
      <p:sp>
        <p:nvSpPr>
          <p:cNvPr id="12292" name="Rectangle 2"/>
          <p:cNvSpPr txBox="1">
            <a:spLocks noChangeArrowheads="1"/>
          </p:cNvSpPr>
          <p:nvPr/>
        </p:nvSpPr>
        <p:spPr bwMode="auto">
          <a:xfrm>
            <a:off x="2057400" y="838201"/>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fontAlgn="base" hangingPunct="1">
              <a:lnSpc>
                <a:spcPct val="100000"/>
              </a:lnSpc>
              <a:spcBef>
                <a:spcPct val="0"/>
              </a:spcBef>
              <a:spcAft>
                <a:spcPct val="0"/>
              </a:spcAft>
              <a:defRPr/>
            </a:pPr>
            <a:r>
              <a:rPr lang="de-DE" altLang="de-DE" sz="2400" b="1" dirty="0">
                <a:solidFill>
                  <a:srgbClr val="2D2DB9">
                    <a:lumMod val="75000"/>
                  </a:srgbClr>
                </a:solidFill>
                <a:ea typeface="MS PGothic" pitchFamily="34" charset="-128"/>
                <a:cs typeface="Arial" charset="0"/>
              </a:rPr>
              <a:t>Informationen zu den Bildungsgängen und Schul-formen der weiterführenden Schulen</a:t>
            </a:r>
          </a:p>
        </p:txBody>
      </p:sp>
      <p:sp>
        <p:nvSpPr>
          <p:cNvPr id="11" name="Fußzeilenplatzhalter 4"/>
          <p:cNvSpPr>
            <a:spLocks noGrp="1"/>
          </p:cNvSpPr>
          <p:nvPr>
            <p:ph type="ftr" sz="quarter" idx="11"/>
          </p:nvPr>
        </p:nvSpPr>
        <p:spPr/>
        <p:txBody>
          <a:bodyPr/>
          <a:lstStyle/>
          <a:p>
            <a:pPr fontAlgn="base">
              <a:spcBef>
                <a:spcPct val="0"/>
              </a:spcBef>
              <a:spcAft>
                <a:spcPct val="0"/>
              </a:spcAft>
              <a:defRPr/>
            </a:pPr>
            <a:r>
              <a:rPr lang="de-DE">
                <a:latin typeface="Arial"/>
              </a:rPr>
              <a:t>Hessisches Kultusministerium</a:t>
            </a:r>
          </a:p>
        </p:txBody>
      </p:sp>
    </p:spTree>
    <p:extLst>
      <p:ext uri="{BB962C8B-B14F-4D97-AF65-F5344CB8AC3E}">
        <p14:creationId xmlns:p14="http://schemas.microsoft.com/office/powerpoint/2010/main" val="1283066761"/>
      </p:ext>
    </p:extLst>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4431</Words>
  <Application>Microsoft Office PowerPoint</Application>
  <PresentationFormat>Breitbild</PresentationFormat>
  <Paragraphs>728</Paragraphs>
  <Slides>43</Slides>
  <Notes>23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43</vt:i4>
      </vt:variant>
    </vt:vector>
  </HeadingPairs>
  <TitlesOfParts>
    <vt:vector size="54" baseType="lpstr">
      <vt:lpstr>ＭＳ Ｐゴシック</vt:lpstr>
      <vt:lpstr>ＭＳ Ｐゴシック</vt:lpstr>
      <vt:lpstr>Arial</vt:lpstr>
      <vt:lpstr>Arial Black</vt:lpstr>
      <vt:lpstr>Calibri</vt:lpstr>
      <vt:lpstr>Courier New</vt:lpstr>
      <vt:lpstr>Huxtable</vt:lpstr>
      <vt:lpstr>Times</vt:lpstr>
      <vt:lpstr>Times New Roman</vt:lpstr>
      <vt:lpstr>Wingdings</vt:lpstr>
      <vt:lpstr>Standarddesign</vt:lpstr>
      <vt:lpstr>Mein Kind kommt in die 5. Klasse </vt:lpstr>
      <vt:lpstr>Inhalt</vt:lpstr>
      <vt:lpstr>Wie geht es weiter nach der Grundschule?</vt:lpstr>
      <vt:lpstr>PowerPoint-Präsentation</vt:lpstr>
      <vt:lpstr>PowerPoint-Präsentation</vt:lpstr>
      <vt:lpstr>PowerPoint-Präsentation</vt:lpstr>
      <vt:lpstr>PowerPoint-Präsentation</vt:lpstr>
      <vt:lpstr>PowerPoint-Präsentation</vt:lpstr>
      <vt:lpstr>PowerPoint-Präsentation</vt:lpstr>
      <vt:lpstr>Der Hauptschulbildungsgang</vt:lpstr>
      <vt:lpstr>Der Realschulbildungsgang</vt:lpstr>
      <vt:lpstr>Der gymnasiale Bildungsgang</vt:lpstr>
      <vt:lpstr>Bildungsgänge und Schulformen – Was ist der Unterschied?</vt:lpstr>
      <vt:lpstr>Schulformen in der Sekundarstufe I</vt:lpstr>
      <vt:lpstr>PowerPoint-Präsentation</vt:lpstr>
      <vt:lpstr>PowerPoint-Präsentation</vt:lpstr>
      <vt:lpstr>PowerPoint-Präsentation</vt:lpstr>
      <vt:lpstr>Schulform Mittelstufenschule</vt:lpstr>
      <vt:lpstr>Schulform Realschule</vt:lpstr>
      <vt:lpstr>Schulform Gymnasium</vt:lpstr>
      <vt:lpstr>Schulform kooperative Gesamtschule</vt:lpstr>
      <vt:lpstr>Schulform integrierte Gesamtschule</vt:lpstr>
      <vt:lpstr>Die rechtlichen Bestimmungen zum Übergang in die weiterführenden Schulen finden Sie zum Nachlesen:</vt:lpstr>
      <vt:lpstr>Erfolgreich  übertreten  von der Grundschule in weiterführende Schulen </vt:lpstr>
      <vt:lpstr>…UND  JETZT?</vt:lpstr>
      <vt:lpstr>PowerPoint-Präsentation</vt:lpstr>
      <vt:lpstr>BERATUNGSKRITERIEN</vt:lpstr>
      <vt:lpstr>GEMEINSAME VERANTWORTUNG</vt:lpstr>
      <vt:lpstr>TERMINE</vt:lpstr>
      <vt:lpstr>PowerPoint-Präsentation</vt:lpstr>
      <vt:lpstr>VOM  KIND  ZUR  EMPFEHLUNG…</vt:lpstr>
      <vt:lpstr>Bildungswege in Hessen –  ein Film des Hessischen Kultusministeriums</vt:lpstr>
      <vt:lpstr>PowerPoint-Präsentation</vt:lpstr>
      <vt:lpstr>Was die weiterführenden Schulen verbindet ...</vt:lpstr>
      <vt:lpstr>PowerPoint-Präsentation</vt:lpstr>
      <vt:lpstr>PowerPoint-Präsentation</vt:lpstr>
      <vt:lpstr>PowerPoint-Präsentation</vt:lpstr>
      <vt:lpstr>Berufsbezogener Unterricht</vt:lpstr>
      <vt:lpstr>Integrierte Gesamtschule (Ernst-Reuter-Schule)</vt:lpstr>
      <vt:lpstr>Integrierte Gesamtschule (Ernst-Reuter-Schule)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Wilhelms, Petra</dc:creator>
  <cp:lastModifiedBy>Wilhelms, Petra</cp:lastModifiedBy>
  <cp:revision>10</cp:revision>
  <dcterms:created xsi:type="dcterms:W3CDTF">2020-10-22T11:47:53Z</dcterms:created>
  <dcterms:modified xsi:type="dcterms:W3CDTF">2020-11-02T10:35:34Z</dcterms:modified>
</cp:coreProperties>
</file>